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283" r:id="rId2"/>
    <p:sldId id="284" r:id="rId3"/>
    <p:sldId id="310" r:id="rId4"/>
    <p:sldId id="311" r:id="rId5"/>
    <p:sldId id="316" r:id="rId6"/>
    <p:sldId id="312" r:id="rId7"/>
    <p:sldId id="317" r:id="rId8"/>
    <p:sldId id="318" r:id="rId9"/>
    <p:sldId id="319" r:id="rId10"/>
    <p:sldId id="30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310"/>
            <p14:sldId id="311"/>
            <p14:sldId id="316"/>
            <p14:sldId id="312"/>
            <p14:sldId id="317"/>
            <p14:sldId id="318"/>
            <p14:sldId id="31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31"/>
    <p:restoredTop sz="86435"/>
  </p:normalViewPr>
  <p:slideViewPr>
    <p:cSldViewPr snapToGrid="0" snapToObjects="1">
      <p:cViewPr varScale="1">
        <p:scale>
          <a:sx n="124" d="100"/>
          <a:sy n="124" d="100"/>
        </p:scale>
        <p:origin x="1264"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4C590-917F-D44C-8736-4DA66EE922EB}" type="doc">
      <dgm:prSet loTypeId="urn:microsoft.com/office/officeart/2005/8/layout/process1" loCatId="" qsTypeId="urn:microsoft.com/office/officeart/2005/8/quickstyle/simple1" qsCatId="simple" csTypeId="urn:microsoft.com/office/officeart/2005/8/colors/colorful4" csCatId="colorful" phldr="1"/>
      <dgm:spPr/>
    </dgm:pt>
    <dgm:pt modelId="{5791F13B-2C48-4949-AF2C-139D3290E9C4}">
      <dgm:prSet phldrT="[Text]"/>
      <dgm:spPr/>
      <dgm:t>
        <a:bodyPr/>
        <a:lstStyle/>
        <a:p>
          <a:r>
            <a:rPr lang="en-US" dirty="0"/>
            <a:t>Download template from </a:t>
          </a:r>
          <a:r>
            <a:rPr lang="en-US" dirty="0" err="1"/>
            <a:t>github</a:t>
          </a:r>
          <a:r>
            <a:rPr lang="en-US" dirty="0"/>
            <a:t> repo</a:t>
          </a:r>
        </a:p>
      </dgm:t>
    </dgm:pt>
    <dgm:pt modelId="{C57DFC83-98CA-DC4E-97BA-E83691D1FD18}" type="parTrans" cxnId="{4090D3A8-906D-9945-893F-7EAC609352A1}">
      <dgm:prSet/>
      <dgm:spPr/>
      <dgm:t>
        <a:bodyPr/>
        <a:lstStyle/>
        <a:p>
          <a:endParaRPr lang="en-US"/>
        </a:p>
      </dgm:t>
    </dgm:pt>
    <dgm:pt modelId="{BA128865-6C8F-D741-A4AB-3C96CD2D2A0B}" type="sibTrans" cxnId="{4090D3A8-906D-9945-893F-7EAC609352A1}">
      <dgm:prSet/>
      <dgm:spPr/>
      <dgm:t>
        <a:bodyPr/>
        <a:lstStyle/>
        <a:p>
          <a:endParaRPr lang="en-US"/>
        </a:p>
      </dgm:t>
    </dgm:pt>
    <dgm:pt modelId="{BF644AA8-3438-7C43-8E1B-573AFCE03157}">
      <dgm:prSet phldrT="[Text]"/>
      <dgm:spPr/>
      <dgm:t>
        <a:bodyPr/>
        <a:lstStyle/>
        <a:p>
          <a:r>
            <a:rPr lang="en-US" dirty="0"/>
            <a:t>Run Cloud Formation Template form master account</a:t>
          </a:r>
        </a:p>
      </dgm:t>
    </dgm:pt>
    <dgm:pt modelId="{5B3721C0-8FB0-5940-9977-F077E174A59C}" type="parTrans" cxnId="{BE24565F-B4A3-6341-A7E2-4BB9101DC78D}">
      <dgm:prSet/>
      <dgm:spPr/>
      <dgm:t>
        <a:bodyPr/>
        <a:lstStyle/>
        <a:p>
          <a:endParaRPr lang="en-US"/>
        </a:p>
      </dgm:t>
    </dgm:pt>
    <dgm:pt modelId="{81092F5C-CD3E-FB45-9A4D-78379DD641C9}" type="sibTrans" cxnId="{BE24565F-B4A3-6341-A7E2-4BB9101DC78D}">
      <dgm:prSet/>
      <dgm:spPr/>
      <dgm:t>
        <a:bodyPr/>
        <a:lstStyle/>
        <a:p>
          <a:endParaRPr lang="en-US"/>
        </a:p>
      </dgm:t>
    </dgm:pt>
    <dgm:pt modelId="{BB2AE009-5624-234E-8687-0F1EB152D576}">
      <dgm:prSet phldrT="[Text]"/>
      <dgm:spPr/>
      <dgm:t>
        <a:bodyPr/>
        <a:lstStyle/>
        <a:p>
          <a:r>
            <a:rPr lang="en-US" dirty="0"/>
            <a:t>Create new CloudFormation template to run against sub accounts</a:t>
          </a:r>
        </a:p>
      </dgm:t>
    </dgm:pt>
    <dgm:pt modelId="{01C38D78-A12F-FB4E-A0A3-AD061F255A88}" type="parTrans" cxnId="{B39D2D5C-7703-904C-AAB3-D6FE642BD8CE}">
      <dgm:prSet/>
      <dgm:spPr/>
      <dgm:t>
        <a:bodyPr/>
        <a:lstStyle/>
        <a:p>
          <a:endParaRPr lang="en-US"/>
        </a:p>
      </dgm:t>
    </dgm:pt>
    <dgm:pt modelId="{CCB4F473-DA5E-CA4C-A192-FD191ADA5BAC}" type="sibTrans" cxnId="{B39D2D5C-7703-904C-AAB3-D6FE642BD8CE}">
      <dgm:prSet/>
      <dgm:spPr/>
      <dgm:t>
        <a:bodyPr/>
        <a:lstStyle/>
        <a:p>
          <a:endParaRPr lang="en-US"/>
        </a:p>
      </dgm:t>
    </dgm:pt>
    <dgm:pt modelId="{7E6F8194-61F7-9B40-8C0E-0DD631BC3CE1}" type="pres">
      <dgm:prSet presAssocID="{1634C590-917F-D44C-8736-4DA66EE922EB}" presName="Name0" presStyleCnt="0">
        <dgm:presLayoutVars>
          <dgm:dir/>
          <dgm:resizeHandles val="exact"/>
        </dgm:presLayoutVars>
      </dgm:prSet>
      <dgm:spPr/>
    </dgm:pt>
    <dgm:pt modelId="{91B2E261-2085-7A4A-815E-9CE2F931DA2F}" type="pres">
      <dgm:prSet presAssocID="{5791F13B-2C48-4949-AF2C-139D3290E9C4}" presName="node" presStyleLbl="node1" presStyleIdx="0" presStyleCnt="3">
        <dgm:presLayoutVars>
          <dgm:bulletEnabled val="1"/>
        </dgm:presLayoutVars>
      </dgm:prSet>
      <dgm:spPr/>
    </dgm:pt>
    <dgm:pt modelId="{1A20C347-676B-D54A-B699-C03AF13D5DF1}" type="pres">
      <dgm:prSet presAssocID="{BA128865-6C8F-D741-A4AB-3C96CD2D2A0B}" presName="sibTrans" presStyleLbl="sibTrans2D1" presStyleIdx="0" presStyleCnt="2"/>
      <dgm:spPr/>
    </dgm:pt>
    <dgm:pt modelId="{35D606A9-AABC-FF4F-B339-ACF7EE7733EE}" type="pres">
      <dgm:prSet presAssocID="{BA128865-6C8F-D741-A4AB-3C96CD2D2A0B}" presName="connectorText" presStyleLbl="sibTrans2D1" presStyleIdx="0" presStyleCnt="2"/>
      <dgm:spPr/>
    </dgm:pt>
    <dgm:pt modelId="{734C692F-2273-C74D-B01A-136A09F37B04}" type="pres">
      <dgm:prSet presAssocID="{BF644AA8-3438-7C43-8E1B-573AFCE03157}" presName="node" presStyleLbl="node1" presStyleIdx="1" presStyleCnt="3">
        <dgm:presLayoutVars>
          <dgm:bulletEnabled val="1"/>
        </dgm:presLayoutVars>
      </dgm:prSet>
      <dgm:spPr/>
    </dgm:pt>
    <dgm:pt modelId="{3B21AB0F-D1DE-BB4D-B201-22E31432208B}" type="pres">
      <dgm:prSet presAssocID="{81092F5C-CD3E-FB45-9A4D-78379DD641C9}" presName="sibTrans" presStyleLbl="sibTrans2D1" presStyleIdx="1" presStyleCnt="2"/>
      <dgm:spPr/>
    </dgm:pt>
    <dgm:pt modelId="{6C3B14B0-9CB0-6D45-A2B7-1D7B88DEF95E}" type="pres">
      <dgm:prSet presAssocID="{81092F5C-CD3E-FB45-9A4D-78379DD641C9}" presName="connectorText" presStyleLbl="sibTrans2D1" presStyleIdx="1" presStyleCnt="2"/>
      <dgm:spPr/>
    </dgm:pt>
    <dgm:pt modelId="{A42A88A5-D8D7-924C-B533-4CEB59B2A1D5}" type="pres">
      <dgm:prSet presAssocID="{BB2AE009-5624-234E-8687-0F1EB152D576}" presName="node" presStyleLbl="node1" presStyleIdx="2" presStyleCnt="3">
        <dgm:presLayoutVars>
          <dgm:bulletEnabled val="1"/>
        </dgm:presLayoutVars>
      </dgm:prSet>
      <dgm:spPr/>
    </dgm:pt>
  </dgm:ptLst>
  <dgm:cxnLst>
    <dgm:cxn modelId="{1D07452E-79C8-0E4B-8725-1F848472CC09}" type="presOf" srcId="{BF644AA8-3438-7C43-8E1B-573AFCE03157}" destId="{734C692F-2273-C74D-B01A-136A09F37B04}" srcOrd="0" destOrd="0" presId="urn:microsoft.com/office/officeart/2005/8/layout/process1"/>
    <dgm:cxn modelId="{5D944436-A171-A04C-955A-79B07C4FA81E}" type="presOf" srcId="{BB2AE009-5624-234E-8687-0F1EB152D576}" destId="{A42A88A5-D8D7-924C-B533-4CEB59B2A1D5}" srcOrd="0" destOrd="0" presId="urn:microsoft.com/office/officeart/2005/8/layout/process1"/>
    <dgm:cxn modelId="{4F880A3F-A764-4A46-AA3B-8C35CBFAFC6B}" type="presOf" srcId="{5791F13B-2C48-4949-AF2C-139D3290E9C4}" destId="{91B2E261-2085-7A4A-815E-9CE2F931DA2F}" srcOrd="0" destOrd="0" presId="urn:microsoft.com/office/officeart/2005/8/layout/process1"/>
    <dgm:cxn modelId="{54F32852-FB8E-D946-BE4C-DCBBE055EE1E}" type="presOf" srcId="{BA128865-6C8F-D741-A4AB-3C96CD2D2A0B}" destId="{1A20C347-676B-D54A-B699-C03AF13D5DF1}" srcOrd="0" destOrd="0" presId="urn:microsoft.com/office/officeart/2005/8/layout/process1"/>
    <dgm:cxn modelId="{F33C4A54-64CF-B74A-B895-4E2591C522FD}" type="presOf" srcId="{81092F5C-CD3E-FB45-9A4D-78379DD641C9}" destId="{6C3B14B0-9CB0-6D45-A2B7-1D7B88DEF95E}" srcOrd="1" destOrd="0" presId="urn:microsoft.com/office/officeart/2005/8/layout/process1"/>
    <dgm:cxn modelId="{B39D2D5C-7703-904C-AAB3-D6FE642BD8CE}" srcId="{1634C590-917F-D44C-8736-4DA66EE922EB}" destId="{BB2AE009-5624-234E-8687-0F1EB152D576}" srcOrd="2" destOrd="0" parTransId="{01C38D78-A12F-FB4E-A0A3-AD061F255A88}" sibTransId="{CCB4F473-DA5E-CA4C-A192-FD191ADA5BAC}"/>
    <dgm:cxn modelId="{BE24565F-B4A3-6341-A7E2-4BB9101DC78D}" srcId="{1634C590-917F-D44C-8736-4DA66EE922EB}" destId="{BF644AA8-3438-7C43-8E1B-573AFCE03157}" srcOrd="1" destOrd="0" parTransId="{5B3721C0-8FB0-5940-9977-F077E174A59C}" sibTransId="{81092F5C-CD3E-FB45-9A4D-78379DD641C9}"/>
    <dgm:cxn modelId="{9596C963-881F-D046-AB10-212929F3D324}" type="presOf" srcId="{81092F5C-CD3E-FB45-9A4D-78379DD641C9}" destId="{3B21AB0F-D1DE-BB4D-B201-22E31432208B}" srcOrd="0" destOrd="0" presId="urn:microsoft.com/office/officeart/2005/8/layout/process1"/>
    <dgm:cxn modelId="{4090D3A8-906D-9945-893F-7EAC609352A1}" srcId="{1634C590-917F-D44C-8736-4DA66EE922EB}" destId="{5791F13B-2C48-4949-AF2C-139D3290E9C4}" srcOrd="0" destOrd="0" parTransId="{C57DFC83-98CA-DC4E-97BA-E83691D1FD18}" sibTransId="{BA128865-6C8F-D741-A4AB-3C96CD2D2A0B}"/>
    <dgm:cxn modelId="{DB76D8C4-0E6A-FF4B-8CAB-C82120CAD769}" type="presOf" srcId="{BA128865-6C8F-D741-A4AB-3C96CD2D2A0B}" destId="{35D606A9-AABC-FF4F-B339-ACF7EE7733EE}" srcOrd="1" destOrd="0" presId="urn:microsoft.com/office/officeart/2005/8/layout/process1"/>
    <dgm:cxn modelId="{DEF791D1-5ECC-D347-859F-F354400E8412}" type="presOf" srcId="{1634C590-917F-D44C-8736-4DA66EE922EB}" destId="{7E6F8194-61F7-9B40-8C0E-0DD631BC3CE1}" srcOrd="0" destOrd="0" presId="urn:microsoft.com/office/officeart/2005/8/layout/process1"/>
    <dgm:cxn modelId="{A094D71D-0B2A-FA41-A52C-9BD1C2E2BFCD}" type="presParOf" srcId="{7E6F8194-61F7-9B40-8C0E-0DD631BC3CE1}" destId="{91B2E261-2085-7A4A-815E-9CE2F931DA2F}" srcOrd="0" destOrd="0" presId="urn:microsoft.com/office/officeart/2005/8/layout/process1"/>
    <dgm:cxn modelId="{1D1BC577-5467-1E40-87E4-E616CD04CE25}" type="presParOf" srcId="{7E6F8194-61F7-9B40-8C0E-0DD631BC3CE1}" destId="{1A20C347-676B-D54A-B699-C03AF13D5DF1}" srcOrd="1" destOrd="0" presId="urn:microsoft.com/office/officeart/2005/8/layout/process1"/>
    <dgm:cxn modelId="{0C4E651F-F335-2C41-832F-E7FFC2142322}" type="presParOf" srcId="{1A20C347-676B-D54A-B699-C03AF13D5DF1}" destId="{35D606A9-AABC-FF4F-B339-ACF7EE7733EE}" srcOrd="0" destOrd="0" presId="urn:microsoft.com/office/officeart/2005/8/layout/process1"/>
    <dgm:cxn modelId="{FB6BAED7-41AC-6940-99B7-17BE7F54F6BB}" type="presParOf" srcId="{7E6F8194-61F7-9B40-8C0E-0DD631BC3CE1}" destId="{734C692F-2273-C74D-B01A-136A09F37B04}" srcOrd="2" destOrd="0" presId="urn:microsoft.com/office/officeart/2005/8/layout/process1"/>
    <dgm:cxn modelId="{82A8F12E-D76C-7E46-AAB7-E48BC8804818}" type="presParOf" srcId="{7E6F8194-61F7-9B40-8C0E-0DD631BC3CE1}" destId="{3B21AB0F-D1DE-BB4D-B201-22E31432208B}" srcOrd="3" destOrd="0" presId="urn:microsoft.com/office/officeart/2005/8/layout/process1"/>
    <dgm:cxn modelId="{2D052948-A226-BF4A-92B9-15C21E6C7963}" type="presParOf" srcId="{3B21AB0F-D1DE-BB4D-B201-22E31432208B}" destId="{6C3B14B0-9CB0-6D45-A2B7-1D7B88DEF95E}" srcOrd="0" destOrd="0" presId="urn:microsoft.com/office/officeart/2005/8/layout/process1"/>
    <dgm:cxn modelId="{966C5404-6C6E-F142-AB00-B2CFA07387F8}" type="presParOf" srcId="{7E6F8194-61F7-9B40-8C0E-0DD631BC3CE1}" destId="{A42A88A5-D8D7-924C-B533-4CEB59B2A1D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2E261-2085-7A4A-815E-9CE2F931DA2F}">
      <dsp:nvSpPr>
        <dsp:cNvPr id="0" name=""/>
        <dsp:cNvSpPr/>
      </dsp:nvSpPr>
      <dsp:spPr>
        <a:xfrm>
          <a:off x="9914" y="1422377"/>
          <a:ext cx="2963406" cy="177804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Download template from </a:t>
          </a:r>
          <a:r>
            <a:rPr lang="en-US" sz="2200" kern="1200" dirty="0" err="1"/>
            <a:t>github</a:t>
          </a:r>
          <a:r>
            <a:rPr lang="en-US" sz="2200" kern="1200" dirty="0"/>
            <a:t> repo</a:t>
          </a:r>
        </a:p>
      </dsp:txBody>
      <dsp:txXfrm>
        <a:off x="61991" y="1474454"/>
        <a:ext cx="2859252" cy="1673890"/>
      </dsp:txXfrm>
    </dsp:sp>
    <dsp:sp modelId="{1A20C347-676B-D54A-B699-C03AF13D5DF1}">
      <dsp:nvSpPr>
        <dsp:cNvPr id="0" name=""/>
        <dsp:cNvSpPr/>
      </dsp:nvSpPr>
      <dsp:spPr>
        <a:xfrm>
          <a:off x="3269662" y="1943937"/>
          <a:ext cx="628242" cy="7349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69662" y="2090922"/>
        <a:ext cx="439769" cy="440954"/>
      </dsp:txXfrm>
    </dsp:sp>
    <dsp:sp modelId="{734C692F-2273-C74D-B01A-136A09F37B04}">
      <dsp:nvSpPr>
        <dsp:cNvPr id="0" name=""/>
        <dsp:cNvSpPr/>
      </dsp:nvSpPr>
      <dsp:spPr>
        <a:xfrm>
          <a:off x="4158684" y="1422377"/>
          <a:ext cx="2963406" cy="1778044"/>
        </a:xfrm>
        <a:prstGeom prst="roundRect">
          <a:avLst>
            <a:gd name="adj" fmla="val 10000"/>
          </a:avLst>
        </a:prstGeom>
        <a:solidFill>
          <a:schemeClr val="accent4">
            <a:hueOff val="120529"/>
            <a:satOff val="0"/>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Run Cloud Formation Template form master account</a:t>
          </a:r>
        </a:p>
      </dsp:txBody>
      <dsp:txXfrm>
        <a:off x="4210761" y="1474454"/>
        <a:ext cx="2859252" cy="1673890"/>
      </dsp:txXfrm>
    </dsp:sp>
    <dsp:sp modelId="{3B21AB0F-D1DE-BB4D-B201-22E31432208B}">
      <dsp:nvSpPr>
        <dsp:cNvPr id="0" name=""/>
        <dsp:cNvSpPr/>
      </dsp:nvSpPr>
      <dsp:spPr>
        <a:xfrm>
          <a:off x="7418431" y="1943937"/>
          <a:ext cx="628242" cy="734924"/>
        </a:xfrm>
        <a:prstGeom prst="rightArrow">
          <a:avLst>
            <a:gd name="adj1" fmla="val 60000"/>
            <a:gd name="adj2" fmla="val 50000"/>
          </a:avLst>
        </a:prstGeom>
        <a:solidFill>
          <a:schemeClr val="accent4">
            <a:hueOff val="241058"/>
            <a:satOff val="0"/>
            <a:lumOff val="-188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18431" y="2090922"/>
        <a:ext cx="439769" cy="440954"/>
      </dsp:txXfrm>
    </dsp:sp>
    <dsp:sp modelId="{A42A88A5-D8D7-924C-B533-4CEB59B2A1D5}">
      <dsp:nvSpPr>
        <dsp:cNvPr id="0" name=""/>
        <dsp:cNvSpPr/>
      </dsp:nvSpPr>
      <dsp:spPr>
        <a:xfrm>
          <a:off x="8307453" y="1422377"/>
          <a:ext cx="2963406" cy="1778044"/>
        </a:xfrm>
        <a:prstGeom prst="roundRect">
          <a:avLst>
            <a:gd name="adj" fmla="val 10000"/>
          </a:avLst>
        </a:prstGeom>
        <a:solidFill>
          <a:schemeClr val="accent4">
            <a:hueOff val="241058"/>
            <a:satOff val="0"/>
            <a:lumOff val="-18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Create new CloudFormation template to run against sub accounts</a:t>
          </a:r>
        </a:p>
      </dsp:txBody>
      <dsp:txXfrm>
        <a:off x="8359530" y="1474454"/>
        <a:ext cx="2859252" cy="16738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6/21/19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1544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plunk/splunk-aws-project-trumpet" TargetMode="External"/><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image" Target="../media/image37.tiff"/><Relationship Id="rId16"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7.svg"/><Relationship Id="rId11" Type="http://schemas.openxmlformats.org/officeDocument/2006/relationships/image" Target="../media/image24.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5.svg"/><Relationship Id="rId9" Type="http://schemas.openxmlformats.org/officeDocument/2006/relationships/image" Target="../media/image22.png"/><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14 : Project Trumpet</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56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700D-36F8-F04D-9055-EBDF0181DE5E}"/>
              </a:ext>
            </a:extLst>
          </p:cNvPr>
          <p:cNvSpPr>
            <a:spLocks noGrp="1"/>
          </p:cNvSpPr>
          <p:nvPr>
            <p:ph type="title"/>
          </p:nvPr>
        </p:nvSpPr>
        <p:spPr/>
        <p:txBody>
          <a:bodyPr/>
          <a:lstStyle/>
          <a:p>
            <a:r>
              <a:rPr lang="en-US" dirty="0"/>
              <a:t>Thanks</a:t>
            </a:r>
          </a:p>
        </p:txBody>
      </p:sp>
      <p:sp>
        <p:nvSpPr>
          <p:cNvPr id="3" name="Subtitle 2">
            <a:extLst>
              <a:ext uri="{FF2B5EF4-FFF2-40B4-BE49-F238E27FC236}">
                <a16:creationId xmlns:a16="http://schemas.microsoft.com/office/drawing/2014/main" id="{75794846-3CFF-E749-8DDE-34868DA4C6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80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C0771-72D6-A848-86E3-FC628CDED44E}"/>
              </a:ext>
            </a:extLst>
          </p:cNvPr>
          <p:cNvSpPr>
            <a:spLocks noGrp="1"/>
          </p:cNvSpPr>
          <p:nvPr>
            <p:ph sz="quarter" idx="10"/>
          </p:nvPr>
        </p:nvSpPr>
        <p:spPr/>
        <p:txBody>
          <a:bodyPr/>
          <a:lstStyle/>
          <a:p>
            <a:r>
              <a:rPr lang="en-US" dirty="0"/>
              <a:t>Project Trumpet Explained</a:t>
            </a:r>
          </a:p>
          <a:p>
            <a:r>
              <a:rPr lang="en-US" dirty="0"/>
              <a:t>Detailed description of Project Trumpet</a:t>
            </a:r>
          </a:p>
          <a:p>
            <a:r>
              <a:rPr lang="en-US" dirty="0"/>
              <a:t>Resources</a:t>
            </a:r>
          </a:p>
          <a:p>
            <a:pPr lvl="1"/>
            <a:r>
              <a:rPr lang="en-US" dirty="0">
                <a:hlinkClick r:id="rId2"/>
              </a:rPr>
              <a:t>https://www.splunk.com/blog/2018/09/17/automating-aws-data-ingestion-into-splunk.html</a:t>
            </a:r>
            <a:endParaRPr lang="en-US" dirty="0"/>
          </a:p>
          <a:p>
            <a:pPr lvl="1"/>
            <a:r>
              <a:rPr lang="en-US" dirty="0">
                <a:hlinkClick r:id="rId3"/>
              </a:rPr>
              <a:t>https://github.com/splunk/splunk-aws-project-trumpet</a:t>
            </a:r>
            <a:endParaRPr lang="en-US" dirty="0"/>
          </a:p>
          <a:p>
            <a:pPr lvl="1"/>
            <a:endParaRPr lang="en-US" dirty="0"/>
          </a:p>
        </p:txBody>
      </p:sp>
      <p:sp>
        <p:nvSpPr>
          <p:cNvPr id="3" name="Title 2">
            <a:extLst>
              <a:ext uri="{FF2B5EF4-FFF2-40B4-BE49-F238E27FC236}">
                <a16:creationId xmlns:a16="http://schemas.microsoft.com/office/drawing/2014/main" id="{138E2346-8A62-0C4E-BC56-22065EABBD69}"/>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9F3E0F6-2972-3A44-953C-AEA8EFF880D0}"/>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42417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590-3CBD-5B4B-B93A-B18717A14429}"/>
              </a:ext>
            </a:extLst>
          </p:cNvPr>
          <p:cNvSpPr>
            <a:spLocks noGrp="1"/>
          </p:cNvSpPr>
          <p:nvPr>
            <p:ph type="title"/>
          </p:nvPr>
        </p:nvSpPr>
        <p:spPr/>
        <p:txBody>
          <a:bodyPr/>
          <a:lstStyle/>
          <a:p>
            <a:r>
              <a:rPr lang="en-US" dirty="0"/>
              <a:t>Project Trumpet Explained</a:t>
            </a:r>
          </a:p>
        </p:txBody>
      </p:sp>
      <p:sp>
        <p:nvSpPr>
          <p:cNvPr id="3" name="Subtitle 2">
            <a:extLst>
              <a:ext uri="{FF2B5EF4-FFF2-40B4-BE49-F238E27FC236}">
                <a16:creationId xmlns:a16="http://schemas.microsoft.com/office/drawing/2014/main" id="{BE66430E-8255-F043-B869-478CEB41F4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93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ACD6A-DF64-3548-A9F2-018DD971257D}"/>
              </a:ext>
            </a:extLst>
          </p:cNvPr>
          <p:cNvSpPr>
            <a:spLocks noGrp="1"/>
          </p:cNvSpPr>
          <p:nvPr>
            <p:ph type="title"/>
          </p:nvPr>
        </p:nvSpPr>
        <p:spPr/>
        <p:txBody>
          <a:bodyPr/>
          <a:lstStyle/>
          <a:p>
            <a:r>
              <a:rPr lang="en-US" dirty="0"/>
              <a:t>Project Trumpet</a:t>
            </a:r>
          </a:p>
        </p:txBody>
      </p:sp>
      <p:sp>
        <p:nvSpPr>
          <p:cNvPr id="6" name="Subtitle 5">
            <a:extLst>
              <a:ext uri="{FF2B5EF4-FFF2-40B4-BE49-F238E27FC236}">
                <a16:creationId xmlns:a16="http://schemas.microsoft.com/office/drawing/2014/main" id="{6A5585FA-F194-0F4F-B1A6-B7B2F9DD3676}"/>
              </a:ext>
            </a:extLst>
          </p:cNvPr>
          <p:cNvSpPr>
            <a:spLocks noGrp="1"/>
          </p:cNvSpPr>
          <p:nvPr>
            <p:ph type="subTitle" idx="13"/>
          </p:nvPr>
        </p:nvSpPr>
        <p:spPr/>
        <p:txBody>
          <a:bodyPr/>
          <a:lstStyle/>
          <a:p>
            <a:r>
              <a:rPr lang="en-US" dirty="0"/>
              <a:t>Automating Data Collection from AWS into Splunk via Kinesis Data Firehose</a:t>
            </a:r>
          </a:p>
        </p:txBody>
      </p:sp>
      <p:grpSp>
        <p:nvGrpSpPr>
          <p:cNvPr id="5" name="Group 4">
            <a:extLst>
              <a:ext uri="{FF2B5EF4-FFF2-40B4-BE49-F238E27FC236}">
                <a16:creationId xmlns:a16="http://schemas.microsoft.com/office/drawing/2014/main" id="{E35626CF-1EFA-B04B-9828-C64B2460CBD5}"/>
              </a:ext>
            </a:extLst>
          </p:cNvPr>
          <p:cNvGrpSpPr/>
          <p:nvPr/>
        </p:nvGrpSpPr>
        <p:grpSpPr>
          <a:xfrm>
            <a:off x="456062" y="1506036"/>
            <a:ext cx="3124046" cy="5133748"/>
            <a:chOff x="456062" y="1506036"/>
            <a:chExt cx="3124046" cy="5133748"/>
          </a:xfrm>
        </p:grpSpPr>
        <p:pic>
          <p:nvPicPr>
            <p:cNvPr id="9" name="Graphic 8">
              <a:extLst>
                <a:ext uri="{FF2B5EF4-FFF2-40B4-BE49-F238E27FC236}">
                  <a16:creationId xmlns:a16="http://schemas.microsoft.com/office/drawing/2014/main" id="{0C4D39EF-A572-C243-9D89-0DA741558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0" name="Rectangle 9">
              <a:extLst>
                <a:ext uri="{FF2B5EF4-FFF2-40B4-BE49-F238E27FC236}">
                  <a16:creationId xmlns:a16="http://schemas.microsoft.com/office/drawing/2014/main" id="{7F8D7687-F1DC-8540-BF5B-1E200C8CBBD1}"/>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Master Account</a:t>
              </a:r>
            </a:p>
          </p:txBody>
        </p:sp>
      </p:grpSp>
      <p:pic>
        <p:nvPicPr>
          <p:cNvPr id="24" name="Graphic 23">
            <a:extLst>
              <a:ext uri="{FF2B5EF4-FFF2-40B4-BE49-F238E27FC236}">
                <a16:creationId xmlns:a16="http://schemas.microsoft.com/office/drawing/2014/main" id="{54069B32-8B10-E844-88E2-B43C079B50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043" y="1984443"/>
            <a:ext cx="487101" cy="698177"/>
          </a:xfrm>
          <a:prstGeom prst="rect">
            <a:avLst/>
          </a:prstGeom>
        </p:spPr>
      </p:pic>
      <p:grpSp>
        <p:nvGrpSpPr>
          <p:cNvPr id="74" name="Group 73">
            <a:extLst>
              <a:ext uri="{FF2B5EF4-FFF2-40B4-BE49-F238E27FC236}">
                <a16:creationId xmlns:a16="http://schemas.microsoft.com/office/drawing/2014/main" id="{FE571501-C4DA-ED44-A0CF-44A586839165}"/>
              </a:ext>
            </a:extLst>
          </p:cNvPr>
          <p:cNvGrpSpPr/>
          <p:nvPr/>
        </p:nvGrpSpPr>
        <p:grpSpPr>
          <a:xfrm>
            <a:off x="4505769" y="1884985"/>
            <a:ext cx="1765300" cy="1132102"/>
            <a:chOff x="8864566" y="3181453"/>
            <a:chExt cx="1765300" cy="1132102"/>
          </a:xfrm>
        </p:grpSpPr>
        <p:grpSp>
          <p:nvGrpSpPr>
            <p:cNvPr id="14" name="Group 13">
              <a:extLst>
                <a:ext uri="{FF2B5EF4-FFF2-40B4-BE49-F238E27FC236}">
                  <a16:creationId xmlns:a16="http://schemas.microsoft.com/office/drawing/2014/main" id="{A5B2767E-94DD-5E49-A619-F8968E81F209}"/>
                </a:ext>
              </a:extLst>
            </p:cNvPr>
            <p:cNvGrpSpPr/>
            <p:nvPr/>
          </p:nvGrpSpPr>
          <p:grpSpPr>
            <a:xfrm>
              <a:off x="8864566" y="3181453"/>
              <a:ext cx="1765300" cy="1132102"/>
              <a:chOff x="2622792" y="1090990"/>
              <a:chExt cx="1765300" cy="1132102"/>
            </a:xfrm>
          </p:grpSpPr>
          <p:pic>
            <p:nvPicPr>
              <p:cNvPr id="15" name="Graphic 14">
                <a:extLst>
                  <a:ext uri="{FF2B5EF4-FFF2-40B4-BE49-F238E27FC236}">
                    <a16:creationId xmlns:a16="http://schemas.microsoft.com/office/drawing/2014/main" id="{FDBB5A50-5796-7349-8B4E-E90762625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2792" y="1090991"/>
                <a:ext cx="342900" cy="342900"/>
              </a:xfrm>
              <a:prstGeom prst="rect">
                <a:avLst/>
              </a:prstGeom>
            </p:spPr>
          </p:pic>
          <p:sp>
            <p:nvSpPr>
              <p:cNvPr id="16" name="Rectangle 15">
                <a:extLst>
                  <a:ext uri="{FF2B5EF4-FFF2-40B4-BE49-F238E27FC236}">
                    <a16:creationId xmlns:a16="http://schemas.microsoft.com/office/drawing/2014/main" id="{9A98B926-EDE5-1D42-B5A9-85588C174209}"/>
                  </a:ext>
                </a:extLst>
              </p:cNvPr>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Security Account</a:t>
                </a:r>
              </a:p>
            </p:txBody>
          </p:sp>
        </p:grpSp>
        <p:pic>
          <p:nvPicPr>
            <p:cNvPr id="33" name="Graphic 32">
              <a:extLst>
                <a:ext uri="{FF2B5EF4-FFF2-40B4-BE49-F238E27FC236}">
                  <a16:creationId xmlns:a16="http://schemas.microsoft.com/office/drawing/2014/main" id="{FBFB9CE2-6EE0-B947-A2E5-C8204A2FA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9352" y="3567544"/>
              <a:ext cx="477886" cy="597357"/>
            </a:xfrm>
            <a:prstGeom prst="rect">
              <a:avLst/>
            </a:prstGeom>
          </p:spPr>
        </p:pic>
      </p:grpSp>
      <p:grpSp>
        <p:nvGrpSpPr>
          <p:cNvPr id="25" name="Group 24">
            <a:extLst>
              <a:ext uri="{FF2B5EF4-FFF2-40B4-BE49-F238E27FC236}">
                <a16:creationId xmlns:a16="http://schemas.microsoft.com/office/drawing/2014/main" id="{EF2C7FE0-F380-1742-A077-05F446E84094}"/>
              </a:ext>
            </a:extLst>
          </p:cNvPr>
          <p:cNvGrpSpPr/>
          <p:nvPr/>
        </p:nvGrpSpPr>
        <p:grpSpPr>
          <a:xfrm>
            <a:off x="1070838" y="1984443"/>
            <a:ext cx="812656" cy="753932"/>
            <a:chOff x="3391596" y="4643017"/>
            <a:chExt cx="1072750" cy="888944"/>
          </a:xfrm>
        </p:grpSpPr>
        <p:pic>
          <p:nvPicPr>
            <p:cNvPr id="26" name="Graphic 25">
              <a:extLst>
                <a:ext uri="{FF2B5EF4-FFF2-40B4-BE49-F238E27FC236}">
                  <a16:creationId xmlns:a16="http://schemas.microsoft.com/office/drawing/2014/main" id="{D2F5C79E-2A55-FF42-886A-CDD7D992D2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2221" y="4643017"/>
              <a:ext cx="571500" cy="571500"/>
            </a:xfrm>
            <a:prstGeom prst="rect">
              <a:avLst/>
            </a:prstGeom>
          </p:spPr>
        </p:pic>
        <p:sp>
          <p:nvSpPr>
            <p:cNvPr id="27" name="TextBox 26">
              <a:extLst>
                <a:ext uri="{FF2B5EF4-FFF2-40B4-BE49-F238E27FC236}">
                  <a16:creationId xmlns:a16="http://schemas.microsoft.com/office/drawing/2014/main" id="{F2828039-3913-4840-B2D5-A091D58E6D20}"/>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28" name="Graphic 27">
            <a:extLst>
              <a:ext uri="{FF2B5EF4-FFF2-40B4-BE49-F238E27FC236}">
                <a16:creationId xmlns:a16="http://schemas.microsoft.com/office/drawing/2014/main" id="{23295F4E-C675-5240-9223-35ACFEB2AD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6612" y="2921077"/>
            <a:ext cx="485301" cy="695598"/>
          </a:xfrm>
          <a:prstGeom prst="rect">
            <a:avLst/>
          </a:prstGeom>
        </p:spPr>
      </p:pic>
      <p:pic>
        <p:nvPicPr>
          <p:cNvPr id="29" name="Graphic 28">
            <a:extLst>
              <a:ext uri="{FF2B5EF4-FFF2-40B4-BE49-F238E27FC236}">
                <a16:creationId xmlns:a16="http://schemas.microsoft.com/office/drawing/2014/main" id="{71971B8A-02D2-354C-B414-31BAC1F185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65774" y="3717054"/>
            <a:ext cx="485301" cy="695598"/>
          </a:xfrm>
          <a:prstGeom prst="rect">
            <a:avLst/>
          </a:prstGeom>
        </p:spPr>
      </p:pic>
      <p:pic>
        <p:nvPicPr>
          <p:cNvPr id="30" name="Graphic 29">
            <a:extLst>
              <a:ext uri="{FF2B5EF4-FFF2-40B4-BE49-F238E27FC236}">
                <a16:creationId xmlns:a16="http://schemas.microsoft.com/office/drawing/2014/main" id="{ACE7FFD9-5D18-1647-A990-7E4A3F1698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420" y="4500397"/>
            <a:ext cx="485301" cy="606626"/>
          </a:xfrm>
          <a:prstGeom prst="rect">
            <a:avLst/>
          </a:prstGeom>
        </p:spPr>
      </p:pic>
      <p:pic>
        <p:nvPicPr>
          <p:cNvPr id="31" name="Graphic 30">
            <a:extLst>
              <a:ext uri="{FF2B5EF4-FFF2-40B4-BE49-F238E27FC236}">
                <a16:creationId xmlns:a16="http://schemas.microsoft.com/office/drawing/2014/main" id="{5CDDC384-17A0-7A49-96D5-C629908511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65773" y="5901874"/>
            <a:ext cx="485301" cy="695598"/>
          </a:xfrm>
          <a:prstGeom prst="rect">
            <a:avLst/>
          </a:prstGeom>
        </p:spPr>
      </p:pic>
      <p:pic>
        <p:nvPicPr>
          <p:cNvPr id="32" name="Graphic 31">
            <a:extLst>
              <a:ext uri="{FF2B5EF4-FFF2-40B4-BE49-F238E27FC236}">
                <a16:creationId xmlns:a16="http://schemas.microsoft.com/office/drawing/2014/main" id="{AF346A26-0136-0C4E-9EF0-FD0F0881BD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65774" y="5191498"/>
            <a:ext cx="485301" cy="695598"/>
          </a:xfrm>
          <a:prstGeom prst="rect">
            <a:avLst/>
          </a:prstGeom>
        </p:spPr>
      </p:pic>
      <p:cxnSp>
        <p:nvCxnSpPr>
          <p:cNvPr id="37" name="Elbow Connector 36">
            <a:extLst>
              <a:ext uri="{FF2B5EF4-FFF2-40B4-BE49-F238E27FC236}">
                <a16:creationId xmlns:a16="http://schemas.microsoft.com/office/drawing/2014/main" id="{35E528AA-E597-5744-B8DC-F2F04DB7DD28}"/>
              </a:ext>
            </a:extLst>
          </p:cNvPr>
          <p:cNvCxnSpPr>
            <a:cxnSpLocks/>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3A7A54B-4D38-614F-8336-06EDE2480B8F}"/>
              </a:ext>
            </a:extLst>
          </p:cNvPr>
          <p:cNvCxnSpPr>
            <a:cxnSpLocks/>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B18A327-8B8A-2F42-9A91-EBEE15E5BB48}"/>
              </a:ext>
            </a:extLst>
          </p:cNvPr>
          <p:cNvCxnSpPr>
            <a:cxnSpLocks/>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78C9F74-3CDA-094F-958D-5C5CB27F22FC}"/>
              </a:ext>
            </a:extLst>
          </p:cNvPr>
          <p:cNvCxnSpPr>
            <a:cxnSpLocks/>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0C2A4C9A-7197-F74A-8352-D27CCB5B2813}"/>
              </a:ext>
            </a:extLst>
          </p:cNvPr>
          <p:cNvCxnSpPr>
            <a:cxnSpLocks/>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2BCC457B-C9F9-6E42-A590-96D8E737F63A}"/>
              </a:ext>
            </a:extLst>
          </p:cNvPr>
          <p:cNvGrpSpPr/>
          <p:nvPr/>
        </p:nvGrpSpPr>
        <p:grpSpPr>
          <a:xfrm>
            <a:off x="1896009" y="3096456"/>
            <a:ext cx="304188" cy="322223"/>
            <a:chOff x="4157495" y="2921676"/>
            <a:chExt cx="421745" cy="421746"/>
          </a:xfrm>
        </p:grpSpPr>
        <p:sp>
          <p:nvSpPr>
            <p:cNvPr id="83" name="Freeform 352">
              <a:extLst>
                <a:ext uri="{FF2B5EF4-FFF2-40B4-BE49-F238E27FC236}">
                  <a16:creationId xmlns:a16="http://schemas.microsoft.com/office/drawing/2014/main" id="{31C39D6B-D872-8C4F-9C49-849987C446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4" name="Freeform 353">
              <a:extLst>
                <a:ext uri="{FF2B5EF4-FFF2-40B4-BE49-F238E27FC236}">
                  <a16:creationId xmlns:a16="http://schemas.microsoft.com/office/drawing/2014/main" id="{A4C81EA6-2E01-6345-BB28-C0A5CA4DF3F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06" name="Group 105">
            <a:extLst>
              <a:ext uri="{FF2B5EF4-FFF2-40B4-BE49-F238E27FC236}">
                <a16:creationId xmlns:a16="http://schemas.microsoft.com/office/drawing/2014/main" id="{87F329BA-5BC2-EB4A-AC0D-89B28C34101F}"/>
              </a:ext>
            </a:extLst>
          </p:cNvPr>
          <p:cNvGrpSpPr/>
          <p:nvPr/>
        </p:nvGrpSpPr>
        <p:grpSpPr>
          <a:xfrm>
            <a:off x="8192080" y="3101326"/>
            <a:ext cx="1765300" cy="1943167"/>
            <a:chOff x="6697836" y="1869314"/>
            <a:chExt cx="1765300" cy="1943167"/>
          </a:xfrm>
        </p:grpSpPr>
        <p:grpSp>
          <p:nvGrpSpPr>
            <p:cNvPr id="75" name="Group 74">
              <a:extLst>
                <a:ext uri="{FF2B5EF4-FFF2-40B4-BE49-F238E27FC236}">
                  <a16:creationId xmlns:a16="http://schemas.microsoft.com/office/drawing/2014/main" id="{EF5D529A-A4E1-E147-AC45-0E3722A3FEAD}"/>
                </a:ext>
              </a:extLst>
            </p:cNvPr>
            <p:cNvGrpSpPr/>
            <p:nvPr/>
          </p:nvGrpSpPr>
          <p:grpSpPr>
            <a:xfrm>
              <a:off x="6697836" y="1869314"/>
              <a:ext cx="1765300" cy="1943167"/>
              <a:chOff x="6697836" y="1869314"/>
              <a:chExt cx="1765300" cy="1943167"/>
            </a:xfrm>
          </p:grpSpPr>
          <p:grpSp>
            <p:nvGrpSpPr>
              <p:cNvPr id="11" name="Group 10">
                <a:extLst>
                  <a:ext uri="{FF2B5EF4-FFF2-40B4-BE49-F238E27FC236}">
                    <a16:creationId xmlns:a16="http://schemas.microsoft.com/office/drawing/2014/main" id="{B14133B3-4D00-B449-B7A3-229FE5D8971C}"/>
                  </a:ext>
                </a:extLst>
              </p:cNvPr>
              <p:cNvGrpSpPr/>
              <p:nvPr/>
            </p:nvGrpSpPr>
            <p:grpSpPr>
              <a:xfrm>
                <a:off x="6697836" y="1869314"/>
                <a:ext cx="1765300" cy="1943167"/>
                <a:chOff x="456062" y="1506036"/>
                <a:chExt cx="1765300" cy="1943167"/>
              </a:xfrm>
            </p:grpSpPr>
            <p:pic>
              <p:nvPicPr>
                <p:cNvPr id="12" name="Graphic 11">
                  <a:extLst>
                    <a:ext uri="{FF2B5EF4-FFF2-40B4-BE49-F238E27FC236}">
                      <a16:creationId xmlns:a16="http://schemas.microsoft.com/office/drawing/2014/main" id="{080A8F98-7BAB-7345-A555-9FC12CE93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3" name="Rectangle 12">
                  <a:extLst>
                    <a:ext uri="{FF2B5EF4-FFF2-40B4-BE49-F238E27FC236}">
                      <a16:creationId xmlns:a16="http://schemas.microsoft.com/office/drawing/2014/main" id="{A481EF24-4D38-F04B-B14E-DD85F2E20FE1}"/>
                    </a:ext>
                  </a:extLst>
                </p:cNvPr>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Logging Account</a:t>
                  </a:r>
                </a:p>
              </p:txBody>
            </p:sp>
          </p:grpSp>
          <p:pic>
            <p:nvPicPr>
              <p:cNvPr id="35" name="Graphic 34">
                <a:extLst>
                  <a:ext uri="{FF2B5EF4-FFF2-40B4-BE49-F238E27FC236}">
                    <a16:creationId xmlns:a16="http://schemas.microsoft.com/office/drawing/2014/main" id="{222F76D8-6F1D-2742-9E6E-F5E07A524E9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35110" y="2214474"/>
                <a:ext cx="490752" cy="793383"/>
              </a:xfrm>
              <a:prstGeom prst="rect">
                <a:avLst/>
              </a:prstGeom>
            </p:spPr>
          </p:pic>
        </p:grpSp>
        <p:sp>
          <p:nvSpPr>
            <p:cNvPr id="78" name="Freeform 220">
              <a:extLst>
                <a:ext uri="{FF2B5EF4-FFF2-40B4-BE49-F238E27FC236}">
                  <a16:creationId xmlns:a16="http://schemas.microsoft.com/office/drawing/2014/main" id="{21E3E386-61FE-3849-974C-3D832F3912E7}"/>
                </a:ext>
              </a:extLst>
            </p:cNvPr>
            <p:cNvSpPr>
              <a:spLocks noEditPoints="1"/>
            </p:cNvSpPr>
            <p:nvPr/>
          </p:nvSpPr>
          <p:spPr bwMode="auto">
            <a:xfrm>
              <a:off x="6899969" y="3084678"/>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nvGrpSpPr>
            <p:cNvPr id="81" name="Group 80">
              <a:extLst>
                <a:ext uri="{FF2B5EF4-FFF2-40B4-BE49-F238E27FC236}">
                  <a16:creationId xmlns:a16="http://schemas.microsoft.com/office/drawing/2014/main" id="{4AD029E3-EF73-6647-80E0-4F7FA6AB0739}"/>
                </a:ext>
              </a:extLst>
            </p:cNvPr>
            <p:cNvGrpSpPr/>
            <p:nvPr/>
          </p:nvGrpSpPr>
          <p:grpSpPr>
            <a:xfrm>
              <a:off x="7825862" y="3084678"/>
              <a:ext cx="450063" cy="283810"/>
              <a:chOff x="6467284" y="3305733"/>
              <a:chExt cx="450063" cy="283810"/>
            </a:xfrm>
          </p:grpSpPr>
          <p:sp>
            <p:nvSpPr>
              <p:cNvPr id="79" name="Freeform 160">
                <a:extLst>
                  <a:ext uri="{FF2B5EF4-FFF2-40B4-BE49-F238E27FC236}">
                    <a16:creationId xmlns:a16="http://schemas.microsoft.com/office/drawing/2014/main" id="{7BD74A7A-841E-3345-AB73-0DC0B87031E9}"/>
                  </a:ext>
                </a:extLst>
              </p:cNvPr>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0" name="Freeform 220">
                <a:extLst>
                  <a:ext uri="{FF2B5EF4-FFF2-40B4-BE49-F238E27FC236}">
                    <a16:creationId xmlns:a16="http://schemas.microsoft.com/office/drawing/2014/main" id="{10461468-0447-304E-97B6-4DCEAD00EF45}"/>
                  </a:ext>
                </a:extLst>
              </p:cNvPr>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cxnSp>
          <p:nvCxnSpPr>
            <p:cNvPr id="101" name="Straight Connector 100">
              <a:extLst>
                <a:ext uri="{FF2B5EF4-FFF2-40B4-BE49-F238E27FC236}">
                  <a16:creationId xmlns:a16="http://schemas.microsoft.com/office/drawing/2014/main" id="{7321E02D-B9AB-5047-BFC8-F77DD7B4DF6F}"/>
                </a:ext>
              </a:extLst>
            </p:cNvPr>
            <p:cNvCxnSpPr>
              <a:cxnSpLocks/>
            </p:cNvCxnSpPr>
            <p:nvPr/>
          </p:nvCxnSpPr>
          <p:spPr>
            <a:xfrm>
              <a:off x="7587300" y="3005510"/>
              <a:ext cx="0" cy="720305"/>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BAE72DB-F75D-0D42-BF38-5F2EC381C3AE}"/>
                </a:ext>
              </a:extLst>
            </p:cNvPr>
            <p:cNvSpPr txBox="1"/>
            <p:nvPr/>
          </p:nvSpPr>
          <p:spPr>
            <a:xfrm>
              <a:off x="6943593" y="3440242"/>
              <a:ext cx="275717" cy="123111"/>
            </a:xfrm>
            <a:prstGeom prst="rect">
              <a:avLst/>
            </a:prstGeom>
            <a:noFill/>
          </p:spPr>
          <p:txBody>
            <a:bodyPr wrap="none" lIns="0" tIns="0" rIns="0" bIns="0" rtlCol="0">
              <a:spAutoFit/>
            </a:bodyPr>
            <a:lstStyle/>
            <a:p>
              <a:r>
                <a:rPr lang="en-US" sz="800" dirty="0"/>
                <a:t>BYOL</a:t>
              </a:r>
            </a:p>
          </p:txBody>
        </p:sp>
        <p:sp>
          <p:nvSpPr>
            <p:cNvPr id="105" name="TextBox 104">
              <a:extLst>
                <a:ext uri="{FF2B5EF4-FFF2-40B4-BE49-F238E27FC236}">
                  <a16:creationId xmlns:a16="http://schemas.microsoft.com/office/drawing/2014/main" id="{C43C01CE-5C53-FF49-BC66-65E7D47A7B5A}"/>
                </a:ext>
              </a:extLst>
            </p:cNvPr>
            <p:cNvSpPr txBox="1"/>
            <p:nvPr/>
          </p:nvSpPr>
          <p:spPr>
            <a:xfrm>
              <a:off x="7743916" y="3424252"/>
              <a:ext cx="613951" cy="123111"/>
            </a:xfrm>
            <a:prstGeom prst="rect">
              <a:avLst/>
            </a:prstGeom>
            <a:noFill/>
          </p:spPr>
          <p:txBody>
            <a:bodyPr wrap="none" lIns="0" tIns="0" rIns="0" bIns="0" rtlCol="0">
              <a:spAutoFit/>
            </a:bodyPr>
            <a:lstStyle/>
            <a:p>
              <a:r>
                <a:rPr lang="en-US" sz="800" dirty="0"/>
                <a:t>Splunk Cloud</a:t>
              </a:r>
            </a:p>
          </p:txBody>
        </p:sp>
      </p:grpSp>
      <p:grpSp>
        <p:nvGrpSpPr>
          <p:cNvPr id="17" name="Group 16">
            <a:extLst>
              <a:ext uri="{FF2B5EF4-FFF2-40B4-BE49-F238E27FC236}">
                <a16:creationId xmlns:a16="http://schemas.microsoft.com/office/drawing/2014/main" id="{2DF0D61C-31FE-C641-9B4C-43B55A0265B3}"/>
              </a:ext>
            </a:extLst>
          </p:cNvPr>
          <p:cNvGrpSpPr/>
          <p:nvPr/>
        </p:nvGrpSpPr>
        <p:grpSpPr>
          <a:xfrm>
            <a:off x="4505769" y="3441219"/>
            <a:ext cx="1765300" cy="1269401"/>
            <a:chOff x="456062" y="1506036"/>
            <a:chExt cx="1765300" cy="1269401"/>
          </a:xfrm>
        </p:grpSpPr>
        <p:pic>
          <p:nvPicPr>
            <p:cNvPr id="18" name="Graphic 17">
              <a:extLst>
                <a:ext uri="{FF2B5EF4-FFF2-40B4-BE49-F238E27FC236}">
                  <a16:creationId xmlns:a16="http://schemas.microsoft.com/office/drawing/2014/main" id="{7D1B5AC1-2192-6642-9C99-F07A8F117A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9" name="Rectangle 18">
              <a:extLst>
                <a:ext uri="{FF2B5EF4-FFF2-40B4-BE49-F238E27FC236}">
                  <a16:creationId xmlns:a16="http://schemas.microsoft.com/office/drawing/2014/main" id="{F2DCBA7F-9299-2F49-B7D2-BEEBE25E6503}"/>
                </a:ext>
              </a:extLst>
            </p:cNvPr>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Shared Services Account</a:t>
              </a:r>
            </a:p>
          </p:txBody>
        </p:sp>
      </p:grpSp>
      <p:grpSp>
        <p:nvGrpSpPr>
          <p:cNvPr id="20" name="Group 19">
            <a:extLst>
              <a:ext uri="{FF2B5EF4-FFF2-40B4-BE49-F238E27FC236}">
                <a16:creationId xmlns:a16="http://schemas.microsoft.com/office/drawing/2014/main" id="{32FB70A7-277E-ED4E-AEE5-E6C2E03F5BF7}"/>
              </a:ext>
            </a:extLst>
          </p:cNvPr>
          <p:cNvGrpSpPr/>
          <p:nvPr/>
        </p:nvGrpSpPr>
        <p:grpSpPr>
          <a:xfrm>
            <a:off x="4505769" y="5159044"/>
            <a:ext cx="1765300" cy="1104804"/>
            <a:chOff x="456062" y="1506037"/>
            <a:chExt cx="1765300" cy="1104804"/>
          </a:xfrm>
        </p:grpSpPr>
        <p:pic>
          <p:nvPicPr>
            <p:cNvPr id="21" name="Graphic 20">
              <a:extLst>
                <a:ext uri="{FF2B5EF4-FFF2-40B4-BE49-F238E27FC236}">
                  <a16:creationId xmlns:a16="http://schemas.microsoft.com/office/drawing/2014/main" id="{85836C3C-93ED-7742-ACE3-21AF10F8E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22" name="Rectangle 21">
              <a:extLst>
                <a:ext uri="{FF2B5EF4-FFF2-40B4-BE49-F238E27FC236}">
                  <a16:creationId xmlns:a16="http://schemas.microsoft.com/office/drawing/2014/main" id="{013606EB-45C7-8745-AB75-FD989154E95E}"/>
                </a:ext>
              </a:extLst>
            </p:cNvPr>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grpSp>
        <p:nvGrpSpPr>
          <p:cNvPr id="125" name="Group 124">
            <a:extLst>
              <a:ext uri="{FF2B5EF4-FFF2-40B4-BE49-F238E27FC236}">
                <a16:creationId xmlns:a16="http://schemas.microsoft.com/office/drawing/2014/main" id="{E517F173-8A6D-F14D-84BE-BC9A7F95ABA4}"/>
              </a:ext>
            </a:extLst>
          </p:cNvPr>
          <p:cNvGrpSpPr/>
          <p:nvPr/>
        </p:nvGrpSpPr>
        <p:grpSpPr>
          <a:xfrm>
            <a:off x="3733043" y="2282736"/>
            <a:ext cx="669847" cy="703719"/>
            <a:chOff x="3733043" y="2282736"/>
            <a:chExt cx="669847" cy="703719"/>
          </a:xfrm>
        </p:grpSpPr>
        <p:pic>
          <p:nvPicPr>
            <p:cNvPr id="123" name="Graphic 122">
              <a:extLst>
                <a:ext uri="{FF2B5EF4-FFF2-40B4-BE49-F238E27FC236}">
                  <a16:creationId xmlns:a16="http://schemas.microsoft.com/office/drawing/2014/main" id="{C11D5D6D-6584-DD45-82B3-B57884157D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4" name="TextBox 123">
              <a:extLst>
                <a:ext uri="{FF2B5EF4-FFF2-40B4-BE49-F238E27FC236}">
                  <a16:creationId xmlns:a16="http://schemas.microsoft.com/office/drawing/2014/main" id="{B732BDF6-22AB-9340-A93C-69DED16F71DB}"/>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6" name="Group 125">
            <a:extLst>
              <a:ext uri="{FF2B5EF4-FFF2-40B4-BE49-F238E27FC236}">
                <a16:creationId xmlns:a16="http://schemas.microsoft.com/office/drawing/2014/main" id="{E3F163B9-C166-A449-B6BD-AAEC1189EE04}"/>
              </a:ext>
            </a:extLst>
          </p:cNvPr>
          <p:cNvGrpSpPr/>
          <p:nvPr/>
        </p:nvGrpSpPr>
        <p:grpSpPr>
          <a:xfrm>
            <a:off x="3737995" y="3819822"/>
            <a:ext cx="669847" cy="703719"/>
            <a:chOff x="3733043" y="2282736"/>
            <a:chExt cx="669847" cy="703719"/>
          </a:xfrm>
        </p:grpSpPr>
        <p:pic>
          <p:nvPicPr>
            <p:cNvPr id="127" name="Graphic 126">
              <a:extLst>
                <a:ext uri="{FF2B5EF4-FFF2-40B4-BE49-F238E27FC236}">
                  <a16:creationId xmlns:a16="http://schemas.microsoft.com/office/drawing/2014/main" id="{5CC63FA7-89FC-BD46-B30F-8F8E52AEBB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8" name="TextBox 127">
              <a:extLst>
                <a:ext uri="{FF2B5EF4-FFF2-40B4-BE49-F238E27FC236}">
                  <a16:creationId xmlns:a16="http://schemas.microsoft.com/office/drawing/2014/main" id="{96AFFB3B-65D3-7341-B847-CB8084CEA60C}"/>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9" name="Group 128">
            <a:extLst>
              <a:ext uri="{FF2B5EF4-FFF2-40B4-BE49-F238E27FC236}">
                <a16:creationId xmlns:a16="http://schemas.microsoft.com/office/drawing/2014/main" id="{5A7740C7-1BBE-D44D-9A9B-9177BADF5AA3}"/>
              </a:ext>
            </a:extLst>
          </p:cNvPr>
          <p:cNvGrpSpPr/>
          <p:nvPr/>
        </p:nvGrpSpPr>
        <p:grpSpPr>
          <a:xfrm>
            <a:off x="3747501" y="5440502"/>
            <a:ext cx="669847" cy="703719"/>
            <a:chOff x="3733043" y="2282736"/>
            <a:chExt cx="669847" cy="703719"/>
          </a:xfrm>
        </p:grpSpPr>
        <p:pic>
          <p:nvPicPr>
            <p:cNvPr id="130" name="Graphic 129">
              <a:extLst>
                <a:ext uri="{FF2B5EF4-FFF2-40B4-BE49-F238E27FC236}">
                  <a16:creationId xmlns:a16="http://schemas.microsoft.com/office/drawing/2014/main" id="{613D7372-E7CD-3E4A-B5E5-E42202CC0C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31" name="TextBox 130">
              <a:extLst>
                <a:ext uri="{FF2B5EF4-FFF2-40B4-BE49-F238E27FC236}">
                  <a16:creationId xmlns:a16="http://schemas.microsoft.com/office/drawing/2014/main" id="{CDE756CF-BEEA-9746-8F4C-B1DD2811B5B0}"/>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cxnSp>
        <p:nvCxnSpPr>
          <p:cNvPr id="141" name="Elbow Connector 140">
            <a:extLst>
              <a:ext uri="{FF2B5EF4-FFF2-40B4-BE49-F238E27FC236}">
                <a16:creationId xmlns:a16="http://schemas.microsoft.com/office/drawing/2014/main" id="{4BD70B7A-BB58-0240-9495-ACC85FE8459E}"/>
              </a:ext>
            </a:extLst>
          </p:cNvPr>
          <p:cNvCxnSpPr>
            <a:cxnSpLocks/>
            <a:stCxn id="35" idx="3"/>
          </p:cNvCxnSpPr>
          <p:nvPr/>
        </p:nvCxnSpPr>
        <p:spPr>
          <a:xfrm flipH="1" flipV="1">
            <a:off x="6158442" y="2351612"/>
            <a:ext cx="3161664" cy="1491566"/>
          </a:xfrm>
          <a:prstGeom prst="bentConnector3">
            <a:avLst>
              <a:gd name="adj1" fmla="val -29798"/>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4A81FF25-FDBA-3945-ADD9-59DAA80E6B12}"/>
              </a:ext>
            </a:extLst>
          </p:cNvPr>
          <p:cNvCxnSpPr>
            <a:cxnSpLocks/>
            <a:stCxn id="26" idx="3"/>
            <a:endCxn id="123" idx="1"/>
          </p:cNvCxnSpPr>
          <p:nvPr/>
        </p:nvCxnSpPr>
        <p:spPr>
          <a:xfrm>
            <a:off x="1693635" y="2226794"/>
            <a:ext cx="2167370" cy="29829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20FDFF0-2914-5F4F-A4A8-AEE91D5C2B1F}"/>
              </a:ext>
            </a:extLst>
          </p:cNvPr>
          <p:cNvCxnSpPr>
            <a:cxnSpLocks/>
            <a:stCxn id="26" idx="3"/>
            <a:endCxn id="127" idx="1"/>
          </p:cNvCxnSpPr>
          <p:nvPr/>
        </p:nvCxnSpPr>
        <p:spPr>
          <a:xfrm>
            <a:off x="1693635" y="2226794"/>
            <a:ext cx="2172322" cy="183537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3999292-5D0C-7C46-94E2-FFAC8A2A9DE3}"/>
              </a:ext>
            </a:extLst>
          </p:cNvPr>
          <p:cNvCxnSpPr>
            <a:cxnSpLocks/>
            <a:stCxn id="26" idx="3"/>
            <a:endCxn id="130" idx="1"/>
          </p:cNvCxnSpPr>
          <p:nvPr/>
        </p:nvCxnSpPr>
        <p:spPr>
          <a:xfrm>
            <a:off x="1693635" y="2226794"/>
            <a:ext cx="2181828" cy="345605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A044495-9718-4D46-AAB1-B5DF4BDDD316}"/>
              </a:ext>
            </a:extLst>
          </p:cNvPr>
          <p:cNvCxnSpPr>
            <a:cxnSpLocks/>
          </p:cNvCxnSpPr>
          <p:nvPr/>
        </p:nvCxnSpPr>
        <p:spPr>
          <a:xfrm>
            <a:off x="6263025" y="3030002"/>
            <a:ext cx="1929055" cy="898392"/>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F7A058A-8462-A640-9A6A-2DA7C4EB56A2}"/>
              </a:ext>
            </a:extLst>
          </p:cNvPr>
          <p:cNvCxnSpPr>
            <a:cxnSpLocks/>
            <a:stCxn id="19" idx="3"/>
            <a:endCxn id="13" idx="1"/>
          </p:cNvCxnSpPr>
          <p:nvPr/>
        </p:nvCxnSpPr>
        <p:spPr>
          <a:xfrm flipV="1">
            <a:off x="6271069" y="4072910"/>
            <a:ext cx="1921011" cy="301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82D23FD-F3D5-0B47-A725-A6230842C0F7}"/>
              </a:ext>
            </a:extLst>
          </p:cNvPr>
          <p:cNvCxnSpPr>
            <a:cxnSpLocks/>
            <a:stCxn id="22" idx="3"/>
          </p:cNvCxnSpPr>
          <p:nvPr/>
        </p:nvCxnSpPr>
        <p:spPr>
          <a:xfrm flipV="1">
            <a:off x="6271069" y="4225226"/>
            <a:ext cx="1919897" cy="148622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30BC46F-E41D-3947-9C8E-7E5B7E7FF499}"/>
              </a:ext>
            </a:extLst>
          </p:cNvPr>
          <p:cNvGrpSpPr/>
          <p:nvPr/>
        </p:nvGrpSpPr>
        <p:grpSpPr>
          <a:xfrm>
            <a:off x="2443983" y="3875566"/>
            <a:ext cx="304188" cy="322223"/>
            <a:chOff x="4157495" y="2921676"/>
            <a:chExt cx="421745" cy="421746"/>
          </a:xfrm>
        </p:grpSpPr>
        <p:sp>
          <p:nvSpPr>
            <p:cNvPr id="173" name="Freeform 352">
              <a:extLst>
                <a:ext uri="{FF2B5EF4-FFF2-40B4-BE49-F238E27FC236}">
                  <a16:creationId xmlns:a16="http://schemas.microsoft.com/office/drawing/2014/main" id="{B6141953-6EA2-A948-9FC7-0474776C269B}"/>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4" name="Freeform 353">
              <a:extLst>
                <a:ext uri="{FF2B5EF4-FFF2-40B4-BE49-F238E27FC236}">
                  <a16:creationId xmlns:a16="http://schemas.microsoft.com/office/drawing/2014/main" id="{F0511BE6-5E04-464C-9265-EDEFF66262A3}"/>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5" name="Group 174">
            <a:extLst>
              <a:ext uri="{FF2B5EF4-FFF2-40B4-BE49-F238E27FC236}">
                <a16:creationId xmlns:a16="http://schemas.microsoft.com/office/drawing/2014/main" id="{10F84450-2D42-D347-937C-E54A45AF6133}"/>
              </a:ext>
            </a:extLst>
          </p:cNvPr>
          <p:cNvGrpSpPr/>
          <p:nvPr/>
        </p:nvGrpSpPr>
        <p:grpSpPr>
          <a:xfrm>
            <a:off x="2448347" y="4672254"/>
            <a:ext cx="304188" cy="322223"/>
            <a:chOff x="4157495" y="2921676"/>
            <a:chExt cx="421745" cy="421746"/>
          </a:xfrm>
        </p:grpSpPr>
        <p:sp>
          <p:nvSpPr>
            <p:cNvPr id="176" name="Freeform 352">
              <a:extLst>
                <a:ext uri="{FF2B5EF4-FFF2-40B4-BE49-F238E27FC236}">
                  <a16:creationId xmlns:a16="http://schemas.microsoft.com/office/drawing/2014/main" id="{9B0FE715-8299-C54D-B37A-DBC07FA5AC04}"/>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7" name="Freeform 353">
              <a:extLst>
                <a:ext uri="{FF2B5EF4-FFF2-40B4-BE49-F238E27FC236}">
                  <a16:creationId xmlns:a16="http://schemas.microsoft.com/office/drawing/2014/main" id="{4400C70B-E491-7E49-9FCC-EAB8AA97F8B5}"/>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8" name="Group 177">
            <a:extLst>
              <a:ext uri="{FF2B5EF4-FFF2-40B4-BE49-F238E27FC236}">
                <a16:creationId xmlns:a16="http://schemas.microsoft.com/office/drawing/2014/main" id="{B51FE69C-EBA3-4F4E-900E-A9BA71B8CBA6}"/>
              </a:ext>
            </a:extLst>
          </p:cNvPr>
          <p:cNvGrpSpPr/>
          <p:nvPr/>
        </p:nvGrpSpPr>
        <p:grpSpPr>
          <a:xfrm>
            <a:off x="2451732" y="5347050"/>
            <a:ext cx="304188" cy="322223"/>
            <a:chOff x="4157495" y="2921676"/>
            <a:chExt cx="421745" cy="421746"/>
          </a:xfrm>
        </p:grpSpPr>
        <p:sp>
          <p:nvSpPr>
            <p:cNvPr id="179" name="Freeform 352">
              <a:extLst>
                <a:ext uri="{FF2B5EF4-FFF2-40B4-BE49-F238E27FC236}">
                  <a16:creationId xmlns:a16="http://schemas.microsoft.com/office/drawing/2014/main" id="{825FAE86-DBC6-DF43-A7BE-B5E697175E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0" name="Freeform 353">
              <a:extLst>
                <a:ext uri="{FF2B5EF4-FFF2-40B4-BE49-F238E27FC236}">
                  <a16:creationId xmlns:a16="http://schemas.microsoft.com/office/drawing/2014/main" id="{D0F105A2-7382-F244-8AE3-2453E6B72991}"/>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81" name="Group 180">
            <a:extLst>
              <a:ext uri="{FF2B5EF4-FFF2-40B4-BE49-F238E27FC236}">
                <a16:creationId xmlns:a16="http://schemas.microsoft.com/office/drawing/2014/main" id="{170512CD-649D-794E-8E71-732E5D081979}"/>
              </a:ext>
            </a:extLst>
          </p:cNvPr>
          <p:cNvGrpSpPr/>
          <p:nvPr/>
        </p:nvGrpSpPr>
        <p:grpSpPr>
          <a:xfrm>
            <a:off x="2451732" y="6057273"/>
            <a:ext cx="304188" cy="322223"/>
            <a:chOff x="4157495" y="2921676"/>
            <a:chExt cx="421745" cy="421746"/>
          </a:xfrm>
        </p:grpSpPr>
        <p:sp>
          <p:nvSpPr>
            <p:cNvPr id="182" name="Freeform 352">
              <a:extLst>
                <a:ext uri="{FF2B5EF4-FFF2-40B4-BE49-F238E27FC236}">
                  <a16:creationId xmlns:a16="http://schemas.microsoft.com/office/drawing/2014/main" id="{72528AFA-696F-0F4E-BE18-80F70B86AEB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3" name="Freeform 353">
              <a:extLst>
                <a:ext uri="{FF2B5EF4-FFF2-40B4-BE49-F238E27FC236}">
                  <a16:creationId xmlns:a16="http://schemas.microsoft.com/office/drawing/2014/main" id="{1DE99CF6-5F8F-D948-9CF4-26AB178BAE1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pic>
        <p:nvPicPr>
          <p:cNvPr id="185" name="Graphic 184">
            <a:extLst>
              <a:ext uri="{FF2B5EF4-FFF2-40B4-BE49-F238E27FC236}">
                <a16:creationId xmlns:a16="http://schemas.microsoft.com/office/drawing/2014/main" id="{F642BE95-BC74-D743-BC52-2814552909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2261343"/>
            <a:ext cx="169762" cy="243326"/>
          </a:xfrm>
          <a:prstGeom prst="rect">
            <a:avLst/>
          </a:prstGeom>
        </p:spPr>
      </p:pic>
      <p:pic>
        <p:nvPicPr>
          <p:cNvPr id="186" name="Graphic 185">
            <a:extLst>
              <a:ext uri="{FF2B5EF4-FFF2-40B4-BE49-F238E27FC236}">
                <a16:creationId xmlns:a16="http://schemas.microsoft.com/office/drawing/2014/main" id="{A43BEC96-A7D8-FF4B-BFB7-793F717EB9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2257426"/>
            <a:ext cx="169762" cy="243326"/>
          </a:xfrm>
          <a:prstGeom prst="rect">
            <a:avLst/>
          </a:prstGeom>
        </p:spPr>
      </p:pic>
      <p:pic>
        <p:nvPicPr>
          <p:cNvPr id="187" name="Graphic 186">
            <a:extLst>
              <a:ext uri="{FF2B5EF4-FFF2-40B4-BE49-F238E27FC236}">
                <a16:creationId xmlns:a16="http://schemas.microsoft.com/office/drawing/2014/main" id="{B167FFED-392E-F244-94F4-18F2191DAA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2256941"/>
            <a:ext cx="169762" cy="212203"/>
          </a:xfrm>
          <a:prstGeom prst="rect">
            <a:avLst/>
          </a:prstGeom>
        </p:spPr>
      </p:pic>
      <p:pic>
        <p:nvPicPr>
          <p:cNvPr id="188" name="Graphic 187">
            <a:extLst>
              <a:ext uri="{FF2B5EF4-FFF2-40B4-BE49-F238E27FC236}">
                <a16:creationId xmlns:a16="http://schemas.microsoft.com/office/drawing/2014/main" id="{EFEC8647-3BD6-924F-A5EE-E6F0B4657F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2510230"/>
            <a:ext cx="169762" cy="243326"/>
          </a:xfrm>
          <a:prstGeom prst="rect">
            <a:avLst/>
          </a:prstGeom>
        </p:spPr>
      </p:pic>
      <p:pic>
        <p:nvPicPr>
          <p:cNvPr id="189" name="Graphic 188">
            <a:extLst>
              <a:ext uri="{FF2B5EF4-FFF2-40B4-BE49-F238E27FC236}">
                <a16:creationId xmlns:a16="http://schemas.microsoft.com/office/drawing/2014/main" id="{58F4995F-BDC8-7746-A66B-FC7C03880D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2759334"/>
            <a:ext cx="169762" cy="243326"/>
          </a:xfrm>
          <a:prstGeom prst="rect">
            <a:avLst/>
          </a:prstGeom>
        </p:spPr>
      </p:pic>
      <p:pic>
        <p:nvPicPr>
          <p:cNvPr id="190" name="Graphic 189">
            <a:extLst>
              <a:ext uri="{FF2B5EF4-FFF2-40B4-BE49-F238E27FC236}">
                <a16:creationId xmlns:a16="http://schemas.microsoft.com/office/drawing/2014/main" id="{F16E1AC4-59D9-B246-8032-A9DE4939B3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3887921"/>
            <a:ext cx="169762" cy="243326"/>
          </a:xfrm>
          <a:prstGeom prst="rect">
            <a:avLst/>
          </a:prstGeom>
        </p:spPr>
      </p:pic>
      <p:pic>
        <p:nvPicPr>
          <p:cNvPr id="191" name="Graphic 190">
            <a:extLst>
              <a:ext uri="{FF2B5EF4-FFF2-40B4-BE49-F238E27FC236}">
                <a16:creationId xmlns:a16="http://schemas.microsoft.com/office/drawing/2014/main" id="{CBA09FFE-BAEC-BF4F-8A0A-27B6AB150E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3884004"/>
            <a:ext cx="169762" cy="243326"/>
          </a:xfrm>
          <a:prstGeom prst="rect">
            <a:avLst/>
          </a:prstGeom>
        </p:spPr>
      </p:pic>
      <p:pic>
        <p:nvPicPr>
          <p:cNvPr id="192" name="Graphic 191">
            <a:extLst>
              <a:ext uri="{FF2B5EF4-FFF2-40B4-BE49-F238E27FC236}">
                <a16:creationId xmlns:a16="http://schemas.microsoft.com/office/drawing/2014/main" id="{CFB34D31-0DDD-F146-A3B5-407F0DF35A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3883519"/>
            <a:ext cx="169762" cy="212203"/>
          </a:xfrm>
          <a:prstGeom prst="rect">
            <a:avLst/>
          </a:prstGeom>
        </p:spPr>
      </p:pic>
      <p:pic>
        <p:nvPicPr>
          <p:cNvPr id="193" name="Graphic 192">
            <a:extLst>
              <a:ext uri="{FF2B5EF4-FFF2-40B4-BE49-F238E27FC236}">
                <a16:creationId xmlns:a16="http://schemas.microsoft.com/office/drawing/2014/main" id="{B9A71BA0-B109-D846-9F02-B728F0EB6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4136808"/>
            <a:ext cx="169762" cy="243326"/>
          </a:xfrm>
          <a:prstGeom prst="rect">
            <a:avLst/>
          </a:prstGeom>
        </p:spPr>
      </p:pic>
      <p:pic>
        <p:nvPicPr>
          <p:cNvPr id="194" name="Graphic 193">
            <a:extLst>
              <a:ext uri="{FF2B5EF4-FFF2-40B4-BE49-F238E27FC236}">
                <a16:creationId xmlns:a16="http://schemas.microsoft.com/office/drawing/2014/main" id="{570A4D4B-39D3-A842-97DA-8309995EC4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4385912"/>
            <a:ext cx="169762" cy="243326"/>
          </a:xfrm>
          <a:prstGeom prst="rect">
            <a:avLst/>
          </a:prstGeom>
        </p:spPr>
      </p:pic>
      <p:pic>
        <p:nvPicPr>
          <p:cNvPr id="195" name="Graphic 194">
            <a:extLst>
              <a:ext uri="{FF2B5EF4-FFF2-40B4-BE49-F238E27FC236}">
                <a16:creationId xmlns:a16="http://schemas.microsoft.com/office/drawing/2014/main" id="{18FFCE10-621B-0745-9E46-BAD58B5A82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5510788"/>
            <a:ext cx="169762" cy="243326"/>
          </a:xfrm>
          <a:prstGeom prst="rect">
            <a:avLst/>
          </a:prstGeom>
        </p:spPr>
      </p:pic>
      <p:pic>
        <p:nvPicPr>
          <p:cNvPr id="196" name="Graphic 195">
            <a:extLst>
              <a:ext uri="{FF2B5EF4-FFF2-40B4-BE49-F238E27FC236}">
                <a16:creationId xmlns:a16="http://schemas.microsoft.com/office/drawing/2014/main" id="{2641A31D-D5B2-9F47-9AB0-E10232D919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5506871"/>
            <a:ext cx="169762" cy="243326"/>
          </a:xfrm>
          <a:prstGeom prst="rect">
            <a:avLst/>
          </a:prstGeom>
        </p:spPr>
      </p:pic>
      <p:pic>
        <p:nvPicPr>
          <p:cNvPr id="197" name="Graphic 196">
            <a:extLst>
              <a:ext uri="{FF2B5EF4-FFF2-40B4-BE49-F238E27FC236}">
                <a16:creationId xmlns:a16="http://schemas.microsoft.com/office/drawing/2014/main" id="{746B5A0D-5F58-1649-96D6-92F87F219C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5506386"/>
            <a:ext cx="169762" cy="212203"/>
          </a:xfrm>
          <a:prstGeom prst="rect">
            <a:avLst/>
          </a:prstGeom>
        </p:spPr>
      </p:pic>
      <p:pic>
        <p:nvPicPr>
          <p:cNvPr id="198" name="Graphic 197">
            <a:extLst>
              <a:ext uri="{FF2B5EF4-FFF2-40B4-BE49-F238E27FC236}">
                <a16:creationId xmlns:a16="http://schemas.microsoft.com/office/drawing/2014/main" id="{BB3D700F-5103-3646-981D-B716A30B66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5759675"/>
            <a:ext cx="169762" cy="243326"/>
          </a:xfrm>
          <a:prstGeom prst="rect">
            <a:avLst/>
          </a:prstGeom>
        </p:spPr>
      </p:pic>
      <p:pic>
        <p:nvPicPr>
          <p:cNvPr id="199" name="Graphic 198">
            <a:extLst>
              <a:ext uri="{FF2B5EF4-FFF2-40B4-BE49-F238E27FC236}">
                <a16:creationId xmlns:a16="http://schemas.microsoft.com/office/drawing/2014/main" id="{C4D0050C-5528-2C40-BC9E-DF1803EEFD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6008779"/>
            <a:ext cx="169762" cy="243326"/>
          </a:xfrm>
          <a:prstGeom prst="rect">
            <a:avLst/>
          </a:prstGeom>
        </p:spPr>
      </p:pic>
      <p:sp>
        <p:nvSpPr>
          <p:cNvPr id="221" name="TextBox 220">
            <a:extLst>
              <a:ext uri="{FF2B5EF4-FFF2-40B4-BE49-F238E27FC236}">
                <a16:creationId xmlns:a16="http://schemas.microsoft.com/office/drawing/2014/main" id="{18648F8E-7683-904E-9DC4-16E848C8C0C4}"/>
              </a:ext>
            </a:extLst>
          </p:cNvPr>
          <p:cNvSpPr txBox="1"/>
          <p:nvPr/>
        </p:nvSpPr>
        <p:spPr>
          <a:xfrm>
            <a:off x="9508444" y="5796157"/>
            <a:ext cx="767839" cy="123111"/>
          </a:xfrm>
          <a:prstGeom prst="rect">
            <a:avLst/>
          </a:prstGeom>
          <a:noFill/>
        </p:spPr>
        <p:txBody>
          <a:bodyPr wrap="none" lIns="0" tIns="0" rIns="0" bIns="0" rtlCol="0">
            <a:spAutoFit/>
          </a:bodyPr>
          <a:lstStyle/>
          <a:p>
            <a:r>
              <a:rPr lang="en-US" sz="800" dirty="0"/>
              <a:t>Firehose -&gt; HEC</a:t>
            </a:r>
          </a:p>
        </p:txBody>
      </p:sp>
      <p:cxnSp>
        <p:nvCxnSpPr>
          <p:cNvPr id="222" name="Straight Arrow Connector 221">
            <a:extLst>
              <a:ext uri="{FF2B5EF4-FFF2-40B4-BE49-F238E27FC236}">
                <a16:creationId xmlns:a16="http://schemas.microsoft.com/office/drawing/2014/main" id="{2B08965B-FE45-0E44-A72E-26C2EC110DDF}"/>
              </a:ext>
            </a:extLst>
          </p:cNvPr>
          <p:cNvCxnSpPr>
            <a:cxnSpLocks/>
          </p:cNvCxnSpPr>
          <p:nvPr/>
        </p:nvCxnSpPr>
        <p:spPr>
          <a:xfrm>
            <a:off x="9508444" y="5706959"/>
            <a:ext cx="770864" cy="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3909FAFB-2CF0-5A4E-AB8D-CE630E54BEB9}"/>
              </a:ext>
            </a:extLst>
          </p:cNvPr>
          <p:cNvSpPr txBox="1"/>
          <p:nvPr/>
        </p:nvSpPr>
        <p:spPr>
          <a:xfrm>
            <a:off x="10532738" y="5781208"/>
            <a:ext cx="763185" cy="123111"/>
          </a:xfrm>
          <a:prstGeom prst="rect">
            <a:avLst/>
          </a:prstGeom>
          <a:noFill/>
        </p:spPr>
        <p:txBody>
          <a:bodyPr wrap="square" lIns="0" tIns="0" rIns="0" bIns="0" rtlCol="0">
            <a:spAutoFit/>
          </a:bodyPr>
          <a:lstStyle/>
          <a:p>
            <a:r>
              <a:rPr lang="en-US" sz="800" dirty="0"/>
              <a:t>S3 Backup</a:t>
            </a:r>
          </a:p>
        </p:txBody>
      </p:sp>
      <p:cxnSp>
        <p:nvCxnSpPr>
          <p:cNvPr id="226" name="Straight Arrow Connector 225">
            <a:extLst>
              <a:ext uri="{FF2B5EF4-FFF2-40B4-BE49-F238E27FC236}">
                <a16:creationId xmlns:a16="http://schemas.microsoft.com/office/drawing/2014/main" id="{8F21ED14-3D24-C14E-AFAE-28051C9E4AC6}"/>
              </a:ext>
            </a:extLst>
          </p:cNvPr>
          <p:cNvCxnSpPr>
            <a:cxnSpLocks/>
          </p:cNvCxnSpPr>
          <p:nvPr/>
        </p:nvCxnSpPr>
        <p:spPr>
          <a:xfrm>
            <a:off x="10532738" y="5692009"/>
            <a:ext cx="770864"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9AA49DC-66AE-DF4A-B3DA-2B6FC5DE3105}"/>
              </a:ext>
            </a:extLst>
          </p:cNvPr>
          <p:cNvCxnSpPr>
            <a:cxnSpLocks/>
            <a:stCxn id="13" idx="3"/>
            <a:endCxn id="10" idx="0"/>
          </p:cNvCxnSpPr>
          <p:nvPr/>
        </p:nvCxnSpPr>
        <p:spPr>
          <a:xfrm flipH="1" flipV="1">
            <a:off x="2018085" y="1506036"/>
            <a:ext cx="7939295" cy="2566874"/>
          </a:xfrm>
          <a:prstGeom prst="bentConnector4">
            <a:avLst>
              <a:gd name="adj1" fmla="val -6422"/>
              <a:gd name="adj2" fmla="val 108906"/>
            </a:avLst>
          </a:prstGeom>
          <a:ln w="38100" cap="rnd">
            <a:solidFill>
              <a:schemeClr val="accent5">
                <a:lumMod val="40000"/>
                <a:lumOff val="60000"/>
              </a:schemeClr>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410C2-A2FC-114E-9BD5-9B19D9302698}"/>
              </a:ext>
            </a:extLst>
          </p:cNvPr>
          <p:cNvSpPr>
            <a:spLocks noGrp="1"/>
          </p:cNvSpPr>
          <p:nvPr>
            <p:ph type="title"/>
          </p:nvPr>
        </p:nvSpPr>
        <p:spPr/>
        <p:txBody>
          <a:bodyPr/>
          <a:lstStyle/>
          <a:p>
            <a:r>
              <a:rPr lang="en-US" dirty="0"/>
              <a:t>Hands on with Project Trumpet</a:t>
            </a:r>
          </a:p>
        </p:txBody>
      </p:sp>
      <p:sp>
        <p:nvSpPr>
          <p:cNvPr id="3" name="Subtitle 2">
            <a:extLst>
              <a:ext uri="{FF2B5EF4-FFF2-40B4-BE49-F238E27FC236}">
                <a16:creationId xmlns:a16="http://schemas.microsoft.com/office/drawing/2014/main" id="{DDCFD5E3-97E1-634D-8115-219A383A228B}"/>
              </a:ext>
            </a:extLst>
          </p:cNvPr>
          <p:cNvSpPr>
            <a:spLocks noGrp="1"/>
          </p:cNvSpPr>
          <p:nvPr>
            <p:ph type="subTitle" idx="1"/>
          </p:nvPr>
        </p:nvSpPr>
        <p:spPr/>
        <p:txBody>
          <a:bodyPr/>
          <a:lstStyle/>
          <a:p>
            <a:r>
              <a:rPr lang="en-US" dirty="0"/>
              <a:t>Walking through version 1.0 of Trumpet</a:t>
            </a:r>
          </a:p>
        </p:txBody>
      </p:sp>
    </p:spTree>
    <p:extLst>
      <p:ext uri="{BB962C8B-B14F-4D97-AF65-F5344CB8AC3E}">
        <p14:creationId xmlns:p14="http://schemas.microsoft.com/office/powerpoint/2010/main" val="39436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46227AE-4DDB-BB4E-BC0F-416EC7AC6BD8}"/>
              </a:ext>
            </a:extLst>
          </p:cNvPr>
          <p:cNvGraphicFramePr>
            <a:graphicFrameLocks noGrp="1"/>
          </p:cNvGraphicFramePr>
          <p:nvPr>
            <p:ph sz="quarter" idx="10"/>
            <p:extLst>
              <p:ext uri="{D42A27DB-BD31-4B8C-83A1-F6EECF244321}">
                <p14:modId xmlns:p14="http://schemas.microsoft.com/office/powerpoint/2010/main" val="3561196020"/>
              </p:ext>
            </p:extLst>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2B64F32-CB1A-0545-A730-8C7EE71A255C}"/>
              </a:ext>
            </a:extLst>
          </p:cNvPr>
          <p:cNvSpPr>
            <a:spLocks noGrp="1"/>
          </p:cNvSpPr>
          <p:nvPr>
            <p:ph type="title"/>
          </p:nvPr>
        </p:nvSpPr>
        <p:spPr/>
        <p:txBody>
          <a:bodyPr/>
          <a:lstStyle/>
          <a:p>
            <a:r>
              <a:rPr lang="en-US" dirty="0"/>
              <a:t>Project Trumpet Detailed Explanation</a:t>
            </a:r>
          </a:p>
        </p:txBody>
      </p:sp>
      <p:sp>
        <p:nvSpPr>
          <p:cNvPr id="5" name="Subtitle 4">
            <a:extLst>
              <a:ext uri="{FF2B5EF4-FFF2-40B4-BE49-F238E27FC236}">
                <a16:creationId xmlns:a16="http://schemas.microsoft.com/office/drawing/2014/main" id="{39354D76-E0FC-2949-9C73-77251C74437D}"/>
              </a:ext>
            </a:extLst>
          </p:cNvPr>
          <p:cNvSpPr>
            <a:spLocks noGrp="1"/>
          </p:cNvSpPr>
          <p:nvPr>
            <p:ph type="subTitle" idx="12"/>
          </p:nvPr>
        </p:nvSpPr>
        <p:spPr/>
        <p:txBody>
          <a:bodyPr/>
          <a:lstStyle/>
          <a:p>
            <a:endParaRPr lang="en-US"/>
          </a:p>
        </p:txBody>
      </p:sp>
      <p:sp>
        <p:nvSpPr>
          <p:cNvPr id="3" name="TextBox 2">
            <a:extLst>
              <a:ext uri="{FF2B5EF4-FFF2-40B4-BE49-F238E27FC236}">
                <a16:creationId xmlns:a16="http://schemas.microsoft.com/office/drawing/2014/main" id="{B277BDD2-0576-FE4E-B13C-60BD12C673F5}"/>
              </a:ext>
            </a:extLst>
          </p:cNvPr>
          <p:cNvSpPr txBox="1"/>
          <p:nvPr/>
        </p:nvSpPr>
        <p:spPr>
          <a:xfrm>
            <a:off x="4572001" y="4654193"/>
            <a:ext cx="3020601" cy="738664"/>
          </a:xfrm>
          <a:prstGeom prst="rect">
            <a:avLst/>
          </a:prstGeom>
          <a:noFill/>
        </p:spPr>
        <p:txBody>
          <a:bodyPr wrap="square" lIns="0" tIns="0" rIns="0" bIns="0" rtlCol="0">
            <a:spAutoFit/>
          </a:bodyPr>
          <a:lstStyle/>
          <a:p>
            <a:r>
              <a:rPr lang="en-US" sz="2400" dirty="0"/>
              <a:t>Sets up Services and KDF Endpoint</a:t>
            </a:r>
          </a:p>
        </p:txBody>
      </p:sp>
      <p:sp>
        <p:nvSpPr>
          <p:cNvPr id="7" name="TextBox 6">
            <a:extLst>
              <a:ext uri="{FF2B5EF4-FFF2-40B4-BE49-F238E27FC236}">
                <a16:creationId xmlns:a16="http://schemas.microsoft.com/office/drawing/2014/main" id="{B22043E6-BCC5-BA40-95FD-AFA8B7F389B8}"/>
              </a:ext>
            </a:extLst>
          </p:cNvPr>
          <p:cNvSpPr txBox="1"/>
          <p:nvPr/>
        </p:nvSpPr>
        <p:spPr>
          <a:xfrm>
            <a:off x="8803241" y="4661679"/>
            <a:ext cx="3020601" cy="1107996"/>
          </a:xfrm>
          <a:prstGeom prst="rect">
            <a:avLst/>
          </a:prstGeom>
          <a:noFill/>
        </p:spPr>
        <p:txBody>
          <a:bodyPr wrap="square" lIns="0" tIns="0" rIns="0" bIns="0" rtlCol="0">
            <a:spAutoFit/>
          </a:bodyPr>
          <a:lstStyle/>
          <a:p>
            <a:r>
              <a:rPr lang="en-US" sz="2400" dirty="0"/>
              <a:t>Sends Configured data into Master Splunk KDF endpoint</a:t>
            </a:r>
          </a:p>
        </p:txBody>
      </p:sp>
    </p:spTree>
    <p:extLst>
      <p:ext uri="{BB962C8B-B14F-4D97-AF65-F5344CB8AC3E}">
        <p14:creationId xmlns:p14="http://schemas.microsoft.com/office/powerpoint/2010/main" val="168006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FF813-A3CD-AE41-8199-468F5E82E967}"/>
              </a:ext>
            </a:extLst>
          </p:cNvPr>
          <p:cNvSpPr>
            <a:spLocks noGrp="1"/>
          </p:cNvSpPr>
          <p:nvPr>
            <p:ph type="title"/>
          </p:nvPr>
        </p:nvSpPr>
        <p:spPr/>
        <p:txBody>
          <a:bodyPr/>
          <a:lstStyle/>
          <a:p>
            <a:r>
              <a:rPr lang="en-US" dirty="0"/>
              <a:t>Cloud Formation Template Selection</a:t>
            </a:r>
          </a:p>
        </p:txBody>
      </p:sp>
      <p:sp>
        <p:nvSpPr>
          <p:cNvPr id="4" name="Subtitle 3">
            <a:extLst>
              <a:ext uri="{FF2B5EF4-FFF2-40B4-BE49-F238E27FC236}">
                <a16:creationId xmlns:a16="http://schemas.microsoft.com/office/drawing/2014/main" id="{E417C8E9-5A72-1443-B79E-A01362ADB3F2}"/>
              </a:ext>
            </a:extLst>
          </p:cNvPr>
          <p:cNvSpPr>
            <a:spLocks noGrp="1"/>
          </p:cNvSpPr>
          <p:nvPr>
            <p:ph type="subTitle" idx="12"/>
          </p:nvPr>
        </p:nvSpPr>
        <p:spPr/>
        <p:txBody>
          <a:bodyPr/>
          <a:lstStyle/>
          <a:p>
            <a:endParaRPr lang="en-US"/>
          </a:p>
        </p:txBody>
      </p:sp>
      <p:sp>
        <p:nvSpPr>
          <p:cNvPr id="2" name="Content Placeholder 1">
            <a:extLst>
              <a:ext uri="{FF2B5EF4-FFF2-40B4-BE49-F238E27FC236}">
                <a16:creationId xmlns:a16="http://schemas.microsoft.com/office/drawing/2014/main" id="{783232BD-0834-CA49-8E73-1DC761C7FBE5}"/>
              </a:ext>
            </a:extLst>
          </p:cNvPr>
          <p:cNvSpPr>
            <a:spLocks noGrp="1"/>
          </p:cNvSpPr>
          <p:nvPr>
            <p:ph sz="quarter" idx="10"/>
          </p:nvPr>
        </p:nvSpPr>
        <p:spPr/>
        <p:txBody>
          <a:bodyPr/>
          <a:lstStyle/>
          <a:p>
            <a:r>
              <a:rPr lang="en-US" dirty="0"/>
              <a:t>Splunk BYOL – use “Option 1: Automated HTTP Event Collector (HEC) configuration template”</a:t>
            </a:r>
          </a:p>
          <a:p>
            <a:r>
              <a:rPr lang="en-US" dirty="0"/>
              <a:t>Splunk Cloud – use “Option 2: Manual HTTP Event Collector (HEC) configuration template”</a:t>
            </a:r>
          </a:p>
          <a:p>
            <a:r>
              <a:rPr lang="en-US" dirty="0"/>
              <a:t>Open AWS and run JSON template in CloudFormation</a:t>
            </a:r>
          </a:p>
          <a:p>
            <a:r>
              <a:rPr lang="en-US" dirty="0"/>
              <a:t>Take exported URL and run in sub AWS Accounts</a:t>
            </a:r>
          </a:p>
        </p:txBody>
      </p:sp>
    </p:spTree>
    <p:extLst>
      <p:ext uri="{BB962C8B-B14F-4D97-AF65-F5344CB8AC3E}">
        <p14:creationId xmlns:p14="http://schemas.microsoft.com/office/powerpoint/2010/main" val="216173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Initial JSON </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7ED9C811-2423-8A44-9B40-DF9FF2DB628F}"/>
              </a:ext>
            </a:extLst>
          </p:cNvPr>
          <p:cNvPicPr>
            <a:picLocks noChangeAspect="1"/>
          </p:cNvPicPr>
          <p:nvPr/>
        </p:nvPicPr>
        <p:blipFill>
          <a:blip r:embed="rId2"/>
          <a:stretch>
            <a:fillRect/>
          </a:stretch>
        </p:blipFill>
        <p:spPr>
          <a:xfrm>
            <a:off x="1208014" y="2422504"/>
            <a:ext cx="4157889" cy="2012992"/>
          </a:xfrm>
          <a:prstGeom prst="rect">
            <a:avLst/>
          </a:prstGeom>
        </p:spPr>
      </p:pic>
      <p:pic>
        <p:nvPicPr>
          <p:cNvPr id="6" name="Picture 5">
            <a:extLst>
              <a:ext uri="{FF2B5EF4-FFF2-40B4-BE49-F238E27FC236}">
                <a16:creationId xmlns:a16="http://schemas.microsoft.com/office/drawing/2014/main" id="{A6657DA5-8E80-7942-8E0E-0BC0A23C309E}"/>
              </a:ext>
            </a:extLst>
          </p:cNvPr>
          <p:cNvPicPr>
            <a:picLocks noChangeAspect="1"/>
          </p:cNvPicPr>
          <p:nvPr/>
        </p:nvPicPr>
        <p:blipFill>
          <a:blip r:embed="rId3"/>
          <a:stretch>
            <a:fillRect/>
          </a:stretch>
        </p:blipFill>
        <p:spPr>
          <a:xfrm>
            <a:off x="6445537" y="2422504"/>
            <a:ext cx="5290399" cy="1940310"/>
          </a:xfrm>
          <a:prstGeom prst="rect">
            <a:avLst/>
          </a:prstGeom>
        </p:spPr>
      </p:pic>
      <p:sp>
        <p:nvSpPr>
          <p:cNvPr id="7" name="Striped Right Arrow 6">
            <a:extLst>
              <a:ext uri="{FF2B5EF4-FFF2-40B4-BE49-F238E27FC236}">
                <a16:creationId xmlns:a16="http://schemas.microsoft.com/office/drawing/2014/main" id="{4A5EFD2C-363B-D44A-8C10-BD16F2905051}"/>
              </a:ext>
            </a:extLst>
          </p:cNvPr>
          <p:cNvSpPr/>
          <p:nvPr/>
        </p:nvSpPr>
        <p:spPr>
          <a:xfrm>
            <a:off x="5467129" y="3150343"/>
            <a:ext cx="978408" cy="484632"/>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8" name="Picture 7">
            <a:extLst>
              <a:ext uri="{FF2B5EF4-FFF2-40B4-BE49-F238E27FC236}">
                <a16:creationId xmlns:a16="http://schemas.microsoft.com/office/drawing/2014/main" id="{76E603DF-A314-014C-83D1-A9AE527DEAA4}"/>
              </a:ext>
            </a:extLst>
          </p:cNvPr>
          <p:cNvPicPr>
            <a:picLocks noChangeAspect="1"/>
          </p:cNvPicPr>
          <p:nvPr/>
        </p:nvPicPr>
        <p:blipFill>
          <a:blip r:embed="rId4"/>
          <a:stretch>
            <a:fillRect/>
          </a:stretch>
        </p:blipFill>
        <p:spPr>
          <a:xfrm>
            <a:off x="3942825" y="4554194"/>
            <a:ext cx="4306349" cy="1836373"/>
          </a:xfrm>
          <a:prstGeom prst="rect">
            <a:avLst/>
          </a:prstGeom>
        </p:spPr>
      </p:pic>
      <p:sp>
        <p:nvSpPr>
          <p:cNvPr id="9" name="Curved Left Arrow 8">
            <a:extLst>
              <a:ext uri="{FF2B5EF4-FFF2-40B4-BE49-F238E27FC236}">
                <a16:creationId xmlns:a16="http://schemas.microsoft.com/office/drawing/2014/main" id="{8ED96514-C15E-8242-8D2C-FE917146B0D0}"/>
              </a:ext>
            </a:extLst>
          </p:cNvPr>
          <p:cNvSpPr/>
          <p:nvPr/>
        </p:nvSpPr>
        <p:spPr>
          <a:xfrm>
            <a:off x="8716161" y="3946118"/>
            <a:ext cx="1106095" cy="194031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3938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Template in Sub Accounts</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9DBDF98A-3729-9945-AE67-C89F9D3536FC}"/>
              </a:ext>
            </a:extLst>
          </p:cNvPr>
          <p:cNvPicPr>
            <a:picLocks noChangeAspect="1"/>
          </p:cNvPicPr>
          <p:nvPr/>
        </p:nvPicPr>
        <p:blipFill>
          <a:blip r:embed="rId2"/>
          <a:stretch>
            <a:fillRect/>
          </a:stretch>
        </p:blipFill>
        <p:spPr>
          <a:xfrm>
            <a:off x="771786" y="2246030"/>
            <a:ext cx="6219039" cy="2974323"/>
          </a:xfrm>
          <a:prstGeom prst="rect">
            <a:avLst/>
          </a:prstGeom>
        </p:spPr>
      </p:pic>
      <p:grpSp>
        <p:nvGrpSpPr>
          <p:cNvPr id="6" name="Group 5">
            <a:extLst>
              <a:ext uri="{FF2B5EF4-FFF2-40B4-BE49-F238E27FC236}">
                <a16:creationId xmlns:a16="http://schemas.microsoft.com/office/drawing/2014/main" id="{71E2FE82-2DF7-B043-869A-32B76C954FAE}"/>
              </a:ext>
            </a:extLst>
          </p:cNvPr>
          <p:cNvGrpSpPr/>
          <p:nvPr/>
        </p:nvGrpSpPr>
        <p:grpSpPr>
          <a:xfrm>
            <a:off x="7628649" y="1413858"/>
            <a:ext cx="3124046" cy="5133748"/>
            <a:chOff x="456062" y="1506036"/>
            <a:chExt cx="3124046" cy="5133748"/>
          </a:xfrm>
        </p:grpSpPr>
        <p:pic>
          <p:nvPicPr>
            <p:cNvPr id="7" name="Graphic 6">
              <a:extLst>
                <a:ext uri="{FF2B5EF4-FFF2-40B4-BE49-F238E27FC236}">
                  <a16:creationId xmlns:a16="http://schemas.microsoft.com/office/drawing/2014/main" id="{3F4C670F-C3AB-AD43-A94C-0DE5F4589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2" y="1506037"/>
              <a:ext cx="342900" cy="342900"/>
            </a:xfrm>
            <a:prstGeom prst="rect">
              <a:avLst/>
            </a:prstGeom>
          </p:spPr>
        </p:pic>
        <p:sp>
          <p:nvSpPr>
            <p:cNvPr id="8" name="Rectangle 7">
              <a:extLst>
                <a:ext uri="{FF2B5EF4-FFF2-40B4-BE49-F238E27FC236}">
                  <a16:creationId xmlns:a16="http://schemas.microsoft.com/office/drawing/2014/main" id="{92BCFC18-8D19-2443-A09F-871B087EBEA7}"/>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pic>
        <p:nvPicPr>
          <p:cNvPr id="9" name="Graphic 8">
            <a:extLst>
              <a:ext uri="{FF2B5EF4-FFF2-40B4-BE49-F238E27FC236}">
                <a16:creationId xmlns:a16="http://schemas.microsoft.com/office/drawing/2014/main" id="{1FE13107-F798-094F-9BB4-5B3B009AB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630" y="1892265"/>
            <a:ext cx="487101" cy="698177"/>
          </a:xfrm>
          <a:prstGeom prst="rect">
            <a:avLst/>
          </a:prstGeom>
        </p:spPr>
      </p:pic>
      <p:grpSp>
        <p:nvGrpSpPr>
          <p:cNvPr id="10" name="Group 9">
            <a:extLst>
              <a:ext uri="{FF2B5EF4-FFF2-40B4-BE49-F238E27FC236}">
                <a16:creationId xmlns:a16="http://schemas.microsoft.com/office/drawing/2014/main" id="{C6DE1E90-24F2-CF47-8E45-82EE140D4D44}"/>
              </a:ext>
            </a:extLst>
          </p:cNvPr>
          <p:cNvGrpSpPr/>
          <p:nvPr/>
        </p:nvGrpSpPr>
        <p:grpSpPr>
          <a:xfrm>
            <a:off x="8243425" y="1892265"/>
            <a:ext cx="812656" cy="753932"/>
            <a:chOff x="3391596" y="4643017"/>
            <a:chExt cx="1072750" cy="888944"/>
          </a:xfrm>
        </p:grpSpPr>
        <p:pic>
          <p:nvPicPr>
            <p:cNvPr id="11" name="Graphic 10">
              <a:extLst>
                <a:ext uri="{FF2B5EF4-FFF2-40B4-BE49-F238E27FC236}">
                  <a16:creationId xmlns:a16="http://schemas.microsoft.com/office/drawing/2014/main" id="{E635D028-8FE8-3243-BAAF-8B27A43F5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2221" y="4643017"/>
              <a:ext cx="571500" cy="571500"/>
            </a:xfrm>
            <a:prstGeom prst="rect">
              <a:avLst/>
            </a:prstGeom>
          </p:spPr>
        </p:pic>
        <p:sp>
          <p:nvSpPr>
            <p:cNvPr id="12" name="TextBox 11">
              <a:extLst>
                <a:ext uri="{FF2B5EF4-FFF2-40B4-BE49-F238E27FC236}">
                  <a16:creationId xmlns:a16="http://schemas.microsoft.com/office/drawing/2014/main" id="{5AFEE97C-4F52-2340-A196-994DC9B5D5B3}"/>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13" name="Graphic 12">
            <a:extLst>
              <a:ext uri="{FF2B5EF4-FFF2-40B4-BE49-F238E27FC236}">
                <a16:creationId xmlns:a16="http://schemas.microsoft.com/office/drawing/2014/main" id="{6A19E024-02ED-3949-84AB-27DAE57D27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9199" y="2828899"/>
            <a:ext cx="485301" cy="695598"/>
          </a:xfrm>
          <a:prstGeom prst="rect">
            <a:avLst/>
          </a:prstGeom>
        </p:spPr>
      </p:pic>
      <p:pic>
        <p:nvPicPr>
          <p:cNvPr id="14" name="Graphic 13">
            <a:extLst>
              <a:ext uri="{FF2B5EF4-FFF2-40B4-BE49-F238E27FC236}">
                <a16:creationId xmlns:a16="http://schemas.microsoft.com/office/drawing/2014/main" id="{C070683E-829D-9547-9BED-9793B65DF2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361" y="3624876"/>
            <a:ext cx="485301" cy="695598"/>
          </a:xfrm>
          <a:prstGeom prst="rect">
            <a:avLst/>
          </a:prstGeom>
        </p:spPr>
      </p:pic>
      <p:pic>
        <p:nvPicPr>
          <p:cNvPr id="15" name="Graphic 14">
            <a:extLst>
              <a:ext uri="{FF2B5EF4-FFF2-40B4-BE49-F238E27FC236}">
                <a16:creationId xmlns:a16="http://schemas.microsoft.com/office/drawing/2014/main" id="{002B2E4B-C343-9E49-8830-9E4A342DB2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40007" y="4408219"/>
            <a:ext cx="485301" cy="606626"/>
          </a:xfrm>
          <a:prstGeom prst="rect">
            <a:avLst/>
          </a:prstGeom>
        </p:spPr>
      </p:pic>
      <p:pic>
        <p:nvPicPr>
          <p:cNvPr id="16" name="Graphic 15">
            <a:extLst>
              <a:ext uri="{FF2B5EF4-FFF2-40B4-BE49-F238E27FC236}">
                <a16:creationId xmlns:a16="http://schemas.microsoft.com/office/drawing/2014/main" id="{1E6A84ED-7B3A-D742-AFC5-5D76C091DB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38360" y="5809696"/>
            <a:ext cx="485301" cy="695598"/>
          </a:xfrm>
          <a:prstGeom prst="rect">
            <a:avLst/>
          </a:prstGeom>
        </p:spPr>
      </p:pic>
      <p:pic>
        <p:nvPicPr>
          <p:cNvPr id="17" name="Graphic 16">
            <a:extLst>
              <a:ext uri="{FF2B5EF4-FFF2-40B4-BE49-F238E27FC236}">
                <a16:creationId xmlns:a16="http://schemas.microsoft.com/office/drawing/2014/main" id="{88484C9F-D5D9-A545-BADC-91043B8310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38361" y="5099320"/>
            <a:ext cx="485301" cy="695598"/>
          </a:xfrm>
          <a:prstGeom prst="rect">
            <a:avLst/>
          </a:prstGeom>
        </p:spPr>
      </p:pic>
      <p:cxnSp>
        <p:nvCxnSpPr>
          <p:cNvPr id="18" name="Elbow Connector 17">
            <a:extLst>
              <a:ext uri="{FF2B5EF4-FFF2-40B4-BE49-F238E27FC236}">
                <a16:creationId xmlns:a16="http://schemas.microsoft.com/office/drawing/2014/main" id="{A03C87A5-E831-5346-94BA-9FF547078A68}"/>
              </a:ext>
            </a:extLst>
          </p:cNvPr>
          <p:cNvCxnSpPr>
            <a:cxnSpLocks/>
            <a:endCxn id="13" idx="1"/>
          </p:cNvCxnSpPr>
          <p:nvPr/>
        </p:nvCxnSpPr>
        <p:spPr>
          <a:xfrm rot="16200000" flipH="1">
            <a:off x="8279896" y="2867395"/>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B783591-29A7-5D4F-A83F-850E29A68323}"/>
              </a:ext>
            </a:extLst>
          </p:cNvPr>
          <p:cNvCxnSpPr>
            <a:cxnSpLocks/>
            <a:stCxn id="13" idx="2"/>
            <a:endCxn id="14" idx="1"/>
          </p:cNvCxnSpPr>
          <p:nvPr/>
        </p:nvCxnSpPr>
        <p:spPr>
          <a:xfrm rot="16200000" flipH="1">
            <a:off x="8761016" y="3595330"/>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F7B028-4CAF-6E47-8674-F48B17F0E537}"/>
              </a:ext>
            </a:extLst>
          </p:cNvPr>
          <p:cNvCxnSpPr>
            <a:cxnSpLocks/>
            <a:stCxn id="13" idx="2"/>
            <a:endCxn id="15" idx="1"/>
          </p:cNvCxnSpPr>
          <p:nvPr/>
        </p:nvCxnSpPr>
        <p:spPr>
          <a:xfrm rot="16200000" flipH="1">
            <a:off x="8392411" y="3963935"/>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34AB53C-953F-BF42-BCB1-778771E6A4AD}"/>
              </a:ext>
            </a:extLst>
          </p:cNvPr>
          <p:cNvCxnSpPr>
            <a:cxnSpLocks/>
            <a:stCxn id="13" idx="2"/>
            <a:endCxn id="17" idx="1"/>
          </p:cNvCxnSpPr>
          <p:nvPr/>
        </p:nvCxnSpPr>
        <p:spPr>
          <a:xfrm rot="16200000" flipH="1">
            <a:off x="8023794" y="4332552"/>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66456ED4-FC90-194D-9924-FF02A6709628}"/>
              </a:ext>
            </a:extLst>
          </p:cNvPr>
          <p:cNvCxnSpPr>
            <a:cxnSpLocks/>
            <a:stCxn id="13" idx="2"/>
            <a:endCxn id="16" idx="1"/>
          </p:cNvCxnSpPr>
          <p:nvPr/>
        </p:nvCxnSpPr>
        <p:spPr>
          <a:xfrm rot="16200000" flipH="1">
            <a:off x="7668606" y="4687741"/>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A7BFA20-2EC3-9942-95A3-F5A9E7790133}"/>
              </a:ext>
            </a:extLst>
          </p:cNvPr>
          <p:cNvGrpSpPr/>
          <p:nvPr/>
        </p:nvGrpSpPr>
        <p:grpSpPr>
          <a:xfrm>
            <a:off x="9068596" y="3004278"/>
            <a:ext cx="304188" cy="322223"/>
            <a:chOff x="4157495" y="2921676"/>
            <a:chExt cx="421745" cy="421746"/>
          </a:xfrm>
        </p:grpSpPr>
        <p:sp>
          <p:nvSpPr>
            <p:cNvPr id="24" name="Freeform 352">
              <a:extLst>
                <a:ext uri="{FF2B5EF4-FFF2-40B4-BE49-F238E27FC236}">
                  <a16:creationId xmlns:a16="http://schemas.microsoft.com/office/drawing/2014/main" id="{FC0E9FC2-4C37-0541-9571-68E96184FE4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5" name="Freeform 353">
              <a:extLst>
                <a:ext uri="{FF2B5EF4-FFF2-40B4-BE49-F238E27FC236}">
                  <a16:creationId xmlns:a16="http://schemas.microsoft.com/office/drawing/2014/main" id="{7A2392A5-E123-9E41-B3B4-326190F0097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6" name="Group 25">
            <a:extLst>
              <a:ext uri="{FF2B5EF4-FFF2-40B4-BE49-F238E27FC236}">
                <a16:creationId xmlns:a16="http://schemas.microsoft.com/office/drawing/2014/main" id="{05926A5B-0CCE-FA42-A39F-434ADC02B0FE}"/>
              </a:ext>
            </a:extLst>
          </p:cNvPr>
          <p:cNvGrpSpPr/>
          <p:nvPr/>
        </p:nvGrpSpPr>
        <p:grpSpPr>
          <a:xfrm>
            <a:off x="9616570" y="3783388"/>
            <a:ext cx="304188" cy="322223"/>
            <a:chOff x="4157495" y="2921676"/>
            <a:chExt cx="421745" cy="421746"/>
          </a:xfrm>
        </p:grpSpPr>
        <p:sp>
          <p:nvSpPr>
            <p:cNvPr id="27" name="Freeform 352">
              <a:extLst>
                <a:ext uri="{FF2B5EF4-FFF2-40B4-BE49-F238E27FC236}">
                  <a16:creationId xmlns:a16="http://schemas.microsoft.com/office/drawing/2014/main" id="{007A0B97-FFD9-6D4C-92BC-792D056BF77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8" name="Freeform 353">
              <a:extLst>
                <a:ext uri="{FF2B5EF4-FFF2-40B4-BE49-F238E27FC236}">
                  <a16:creationId xmlns:a16="http://schemas.microsoft.com/office/drawing/2014/main" id="{8FCC3134-CEE3-964D-B4E6-C55C0FAFD8E4}"/>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9" name="Group 28">
            <a:extLst>
              <a:ext uri="{FF2B5EF4-FFF2-40B4-BE49-F238E27FC236}">
                <a16:creationId xmlns:a16="http://schemas.microsoft.com/office/drawing/2014/main" id="{CEF1501E-DE29-2049-9F79-D4C61217E851}"/>
              </a:ext>
            </a:extLst>
          </p:cNvPr>
          <p:cNvGrpSpPr/>
          <p:nvPr/>
        </p:nvGrpSpPr>
        <p:grpSpPr>
          <a:xfrm>
            <a:off x="9620934" y="4580076"/>
            <a:ext cx="304188" cy="322223"/>
            <a:chOff x="4157495" y="2921676"/>
            <a:chExt cx="421745" cy="421746"/>
          </a:xfrm>
        </p:grpSpPr>
        <p:sp>
          <p:nvSpPr>
            <p:cNvPr id="30" name="Freeform 352">
              <a:extLst>
                <a:ext uri="{FF2B5EF4-FFF2-40B4-BE49-F238E27FC236}">
                  <a16:creationId xmlns:a16="http://schemas.microsoft.com/office/drawing/2014/main" id="{11B1A4FD-0829-5C41-B8B5-EF9E57885CA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1" name="Freeform 353">
              <a:extLst>
                <a:ext uri="{FF2B5EF4-FFF2-40B4-BE49-F238E27FC236}">
                  <a16:creationId xmlns:a16="http://schemas.microsoft.com/office/drawing/2014/main" id="{91AD608A-B87C-324F-B566-AAB4A07FE35E}"/>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2" name="Group 31">
            <a:extLst>
              <a:ext uri="{FF2B5EF4-FFF2-40B4-BE49-F238E27FC236}">
                <a16:creationId xmlns:a16="http://schemas.microsoft.com/office/drawing/2014/main" id="{76190FFC-C6C9-8040-BC5F-08902A3DA5A3}"/>
              </a:ext>
            </a:extLst>
          </p:cNvPr>
          <p:cNvGrpSpPr/>
          <p:nvPr/>
        </p:nvGrpSpPr>
        <p:grpSpPr>
          <a:xfrm>
            <a:off x="9624319" y="5254872"/>
            <a:ext cx="304188" cy="322223"/>
            <a:chOff x="4157495" y="2921676"/>
            <a:chExt cx="421745" cy="421746"/>
          </a:xfrm>
        </p:grpSpPr>
        <p:sp>
          <p:nvSpPr>
            <p:cNvPr id="33" name="Freeform 352">
              <a:extLst>
                <a:ext uri="{FF2B5EF4-FFF2-40B4-BE49-F238E27FC236}">
                  <a16:creationId xmlns:a16="http://schemas.microsoft.com/office/drawing/2014/main" id="{F896452A-07DA-474A-A816-28D5FF0F911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4" name="Freeform 353">
              <a:extLst>
                <a:ext uri="{FF2B5EF4-FFF2-40B4-BE49-F238E27FC236}">
                  <a16:creationId xmlns:a16="http://schemas.microsoft.com/office/drawing/2014/main" id="{2B411654-C827-B74B-873B-EBBD5A02057D}"/>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5" name="Group 34">
            <a:extLst>
              <a:ext uri="{FF2B5EF4-FFF2-40B4-BE49-F238E27FC236}">
                <a16:creationId xmlns:a16="http://schemas.microsoft.com/office/drawing/2014/main" id="{60160830-0919-F64D-8F75-C07E5F10D959}"/>
              </a:ext>
            </a:extLst>
          </p:cNvPr>
          <p:cNvGrpSpPr/>
          <p:nvPr/>
        </p:nvGrpSpPr>
        <p:grpSpPr>
          <a:xfrm>
            <a:off x="9624319" y="5965095"/>
            <a:ext cx="304188" cy="322223"/>
            <a:chOff x="4157495" y="2921676"/>
            <a:chExt cx="421745" cy="421746"/>
          </a:xfrm>
        </p:grpSpPr>
        <p:sp>
          <p:nvSpPr>
            <p:cNvPr id="36" name="Freeform 352">
              <a:extLst>
                <a:ext uri="{FF2B5EF4-FFF2-40B4-BE49-F238E27FC236}">
                  <a16:creationId xmlns:a16="http://schemas.microsoft.com/office/drawing/2014/main" id="{11B716D7-E7DC-114F-AEFB-B50E5668B403}"/>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7" name="Freeform 353">
              <a:extLst>
                <a:ext uri="{FF2B5EF4-FFF2-40B4-BE49-F238E27FC236}">
                  <a16:creationId xmlns:a16="http://schemas.microsoft.com/office/drawing/2014/main" id="{2A402D9D-E95A-DC43-8DD4-65C7451A3A3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Tree>
    <p:extLst>
      <p:ext uri="{BB962C8B-B14F-4D97-AF65-F5344CB8AC3E}">
        <p14:creationId xmlns:p14="http://schemas.microsoft.com/office/powerpoint/2010/main" val="1735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4240</TotalTime>
  <Words>209</Words>
  <Application>Microsoft Macintosh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.LucidaGrandeUI</vt:lpstr>
      <vt:lpstr>Arial</vt:lpstr>
      <vt:lpstr>Calibri</vt:lpstr>
      <vt:lpstr>Gotham Book</vt:lpstr>
      <vt:lpstr>Wingdings 3</vt:lpstr>
      <vt:lpstr>Splunk2017</vt:lpstr>
      <vt:lpstr>Cooking with AWS and Splunk</vt:lpstr>
      <vt:lpstr>Agenda</vt:lpstr>
      <vt:lpstr>Project Trumpet Explained</vt:lpstr>
      <vt:lpstr>Project Trumpet</vt:lpstr>
      <vt:lpstr>Hands on with Project Trumpet</vt:lpstr>
      <vt:lpstr>Project Trumpet Detailed Explanation</vt:lpstr>
      <vt:lpstr>Cloud Formation Template Selection</vt:lpstr>
      <vt:lpstr>Run Initial JSON </vt:lpstr>
      <vt:lpstr>Run Template in Sub Accounts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67</cp:revision>
  <dcterms:created xsi:type="dcterms:W3CDTF">2019-03-27T21:49:43Z</dcterms:created>
  <dcterms:modified xsi:type="dcterms:W3CDTF">2019-06-21T19:25:12Z</dcterms:modified>
</cp:coreProperties>
</file>